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34"/>
  </p:notesMasterIdLst>
  <p:sldIdLst>
    <p:sldId id="257" r:id="rId2"/>
    <p:sldId id="590" r:id="rId3"/>
    <p:sldId id="259" r:id="rId4"/>
    <p:sldId id="577" r:id="rId5"/>
    <p:sldId id="576" r:id="rId6"/>
    <p:sldId id="337" r:id="rId7"/>
    <p:sldId id="552" r:id="rId8"/>
    <p:sldId id="541" r:id="rId9"/>
    <p:sldId id="578" r:id="rId10"/>
    <p:sldId id="542" r:id="rId11"/>
    <p:sldId id="543" r:id="rId12"/>
    <p:sldId id="544" r:id="rId13"/>
    <p:sldId id="565" r:id="rId14"/>
    <p:sldId id="545" r:id="rId15"/>
    <p:sldId id="546" r:id="rId16"/>
    <p:sldId id="547" r:id="rId17"/>
    <p:sldId id="548" r:id="rId18"/>
    <p:sldId id="549" r:id="rId19"/>
    <p:sldId id="550" r:id="rId20"/>
    <p:sldId id="551" r:id="rId21"/>
    <p:sldId id="567" r:id="rId22"/>
    <p:sldId id="566" r:id="rId23"/>
    <p:sldId id="553" r:id="rId24"/>
    <p:sldId id="555" r:id="rId25"/>
    <p:sldId id="556" r:id="rId26"/>
    <p:sldId id="557" r:id="rId27"/>
    <p:sldId id="558" r:id="rId28"/>
    <p:sldId id="559" r:id="rId29"/>
    <p:sldId id="533" r:id="rId30"/>
    <p:sldId id="262" r:id="rId31"/>
    <p:sldId id="264" r:id="rId32"/>
    <p:sldId id="494" r:id="rId33"/>
    <p:sldId id="266" r:id="rId34"/>
    <p:sldId id="495" r:id="rId35"/>
    <p:sldId id="268" r:id="rId36"/>
    <p:sldId id="269" r:id="rId37"/>
    <p:sldId id="270" r:id="rId38"/>
    <p:sldId id="400" r:id="rId39"/>
    <p:sldId id="534" r:id="rId40"/>
    <p:sldId id="497" r:id="rId41"/>
    <p:sldId id="587" r:id="rId42"/>
    <p:sldId id="498" r:id="rId43"/>
    <p:sldId id="499" r:id="rId44"/>
    <p:sldId id="535" r:id="rId45"/>
    <p:sldId id="500" r:id="rId46"/>
    <p:sldId id="279" r:id="rId47"/>
    <p:sldId id="280" r:id="rId48"/>
    <p:sldId id="281" r:id="rId49"/>
    <p:sldId id="501" r:id="rId50"/>
    <p:sldId id="283" r:id="rId51"/>
    <p:sldId id="502" r:id="rId52"/>
    <p:sldId id="285" r:id="rId53"/>
    <p:sldId id="286" r:id="rId54"/>
    <p:sldId id="287" r:id="rId55"/>
    <p:sldId id="503" r:id="rId56"/>
    <p:sldId id="289" r:id="rId57"/>
    <p:sldId id="290" r:id="rId58"/>
    <p:sldId id="504" r:id="rId59"/>
    <p:sldId id="292" r:id="rId60"/>
    <p:sldId id="293" r:id="rId61"/>
    <p:sldId id="294" r:id="rId62"/>
    <p:sldId id="536" r:id="rId63"/>
    <p:sldId id="505" r:id="rId64"/>
    <p:sldId id="298" r:id="rId65"/>
    <p:sldId id="299" r:id="rId66"/>
    <p:sldId id="537" r:id="rId67"/>
    <p:sldId id="514" r:id="rId68"/>
    <p:sldId id="507" r:id="rId69"/>
    <p:sldId id="508" r:id="rId70"/>
    <p:sldId id="509" r:id="rId71"/>
    <p:sldId id="510" r:id="rId72"/>
    <p:sldId id="511" r:id="rId73"/>
    <p:sldId id="588" r:id="rId74"/>
    <p:sldId id="452" r:id="rId75"/>
    <p:sldId id="453" r:id="rId76"/>
    <p:sldId id="454" r:id="rId77"/>
    <p:sldId id="455" r:id="rId78"/>
    <p:sldId id="456" r:id="rId79"/>
    <p:sldId id="589" r:id="rId80"/>
    <p:sldId id="538" r:id="rId81"/>
    <p:sldId id="515" r:id="rId82"/>
    <p:sldId id="516" r:id="rId83"/>
    <p:sldId id="517" r:id="rId84"/>
    <p:sldId id="518" r:id="rId85"/>
    <p:sldId id="519" r:id="rId86"/>
    <p:sldId id="521" r:id="rId87"/>
    <p:sldId id="522" r:id="rId88"/>
    <p:sldId id="523" r:id="rId89"/>
    <p:sldId id="524" r:id="rId90"/>
    <p:sldId id="525" r:id="rId91"/>
    <p:sldId id="526" r:id="rId92"/>
    <p:sldId id="527" r:id="rId93"/>
    <p:sldId id="529" r:id="rId94"/>
    <p:sldId id="530" r:id="rId95"/>
    <p:sldId id="531" r:id="rId96"/>
    <p:sldId id="532" r:id="rId97"/>
    <p:sldId id="442" r:id="rId98"/>
    <p:sldId id="406" r:id="rId99"/>
    <p:sldId id="414" r:id="rId100"/>
    <p:sldId id="572" r:id="rId101"/>
    <p:sldId id="477" r:id="rId102"/>
    <p:sldId id="478" r:id="rId103"/>
    <p:sldId id="479" r:id="rId104"/>
    <p:sldId id="480" r:id="rId105"/>
    <p:sldId id="483" r:id="rId106"/>
    <p:sldId id="488" r:id="rId107"/>
    <p:sldId id="568" r:id="rId108"/>
    <p:sldId id="376" r:id="rId109"/>
    <p:sldId id="377" r:id="rId110"/>
    <p:sldId id="579" r:id="rId111"/>
    <p:sldId id="378" r:id="rId112"/>
    <p:sldId id="379" r:id="rId113"/>
    <p:sldId id="380" r:id="rId114"/>
    <p:sldId id="381" r:id="rId115"/>
    <p:sldId id="382" r:id="rId116"/>
    <p:sldId id="383" r:id="rId117"/>
    <p:sldId id="384" r:id="rId118"/>
    <p:sldId id="385" r:id="rId119"/>
    <p:sldId id="386" r:id="rId120"/>
    <p:sldId id="387" r:id="rId121"/>
    <p:sldId id="388" r:id="rId122"/>
    <p:sldId id="580" r:id="rId123"/>
    <p:sldId id="582" r:id="rId124"/>
    <p:sldId id="583" r:id="rId125"/>
    <p:sldId id="584" r:id="rId126"/>
    <p:sldId id="585" r:id="rId127"/>
    <p:sldId id="398" r:id="rId128"/>
    <p:sldId id="374" r:id="rId129"/>
    <p:sldId id="575" r:id="rId130"/>
    <p:sldId id="573" r:id="rId131"/>
    <p:sldId id="574" r:id="rId132"/>
    <p:sldId id="591"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AF741A-608D-4FF8-AC62-6679B65AAC27}">
          <p14:sldIdLst>
            <p14:sldId id="257"/>
            <p14:sldId id="590"/>
            <p14:sldId id="259"/>
            <p14:sldId id="577"/>
            <p14:sldId id="576"/>
            <p14:sldId id="337"/>
            <p14:sldId id="552"/>
            <p14:sldId id="541"/>
            <p14:sldId id="578"/>
            <p14:sldId id="542"/>
            <p14:sldId id="543"/>
            <p14:sldId id="544"/>
            <p14:sldId id="565"/>
            <p14:sldId id="545"/>
            <p14:sldId id="546"/>
            <p14:sldId id="547"/>
            <p14:sldId id="548"/>
            <p14:sldId id="549"/>
            <p14:sldId id="550"/>
            <p14:sldId id="551"/>
            <p14:sldId id="567"/>
            <p14:sldId id="566"/>
            <p14:sldId id="553"/>
            <p14:sldId id="555"/>
            <p14:sldId id="556"/>
            <p14:sldId id="557"/>
            <p14:sldId id="558"/>
            <p14:sldId id="559"/>
            <p14:sldId id="533"/>
            <p14:sldId id="262"/>
            <p14:sldId id="264"/>
            <p14:sldId id="494"/>
            <p14:sldId id="266"/>
            <p14:sldId id="495"/>
            <p14:sldId id="268"/>
            <p14:sldId id="269"/>
            <p14:sldId id="270"/>
            <p14:sldId id="400"/>
            <p14:sldId id="534"/>
            <p14:sldId id="497"/>
            <p14:sldId id="587"/>
            <p14:sldId id="498"/>
            <p14:sldId id="499"/>
            <p14:sldId id="535"/>
            <p14:sldId id="500"/>
            <p14:sldId id="279"/>
            <p14:sldId id="280"/>
            <p14:sldId id="281"/>
            <p14:sldId id="501"/>
            <p14:sldId id="283"/>
            <p14:sldId id="502"/>
            <p14:sldId id="285"/>
            <p14:sldId id="286"/>
            <p14:sldId id="287"/>
            <p14:sldId id="503"/>
            <p14:sldId id="289"/>
            <p14:sldId id="290"/>
            <p14:sldId id="504"/>
            <p14:sldId id="292"/>
            <p14:sldId id="293"/>
            <p14:sldId id="294"/>
            <p14:sldId id="536"/>
            <p14:sldId id="505"/>
            <p14:sldId id="298"/>
            <p14:sldId id="299"/>
            <p14:sldId id="537"/>
            <p14:sldId id="514"/>
            <p14:sldId id="507"/>
            <p14:sldId id="508"/>
            <p14:sldId id="509"/>
            <p14:sldId id="510"/>
            <p14:sldId id="511"/>
            <p14:sldId id="588"/>
            <p14:sldId id="452"/>
            <p14:sldId id="453"/>
            <p14:sldId id="454"/>
            <p14:sldId id="455"/>
            <p14:sldId id="456"/>
            <p14:sldId id="589"/>
            <p14:sldId id="538"/>
            <p14:sldId id="515"/>
            <p14:sldId id="516"/>
            <p14:sldId id="517"/>
            <p14:sldId id="518"/>
            <p14:sldId id="519"/>
            <p14:sldId id="521"/>
            <p14:sldId id="522"/>
            <p14:sldId id="523"/>
            <p14:sldId id="524"/>
            <p14:sldId id="525"/>
            <p14:sldId id="526"/>
            <p14:sldId id="527"/>
            <p14:sldId id="529"/>
            <p14:sldId id="530"/>
            <p14:sldId id="531"/>
            <p14:sldId id="532"/>
            <p14:sldId id="442"/>
            <p14:sldId id="406"/>
            <p14:sldId id="414"/>
            <p14:sldId id="572"/>
            <p14:sldId id="477"/>
            <p14:sldId id="478"/>
            <p14:sldId id="479"/>
            <p14:sldId id="480"/>
            <p14:sldId id="483"/>
            <p14:sldId id="488"/>
            <p14:sldId id="568"/>
            <p14:sldId id="376"/>
            <p14:sldId id="377"/>
            <p14:sldId id="579"/>
            <p14:sldId id="378"/>
            <p14:sldId id="379"/>
            <p14:sldId id="380"/>
            <p14:sldId id="381"/>
            <p14:sldId id="382"/>
            <p14:sldId id="383"/>
            <p14:sldId id="384"/>
            <p14:sldId id="385"/>
            <p14:sldId id="386"/>
            <p14:sldId id="387"/>
            <p14:sldId id="388"/>
            <p14:sldId id="580"/>
            <p14:sldId id="582"/>
            <p14:sldId id="583"/>
            <p14:sldId id="584"/>
            <p14:sldId id="585"/>
            <p14:sldId id="398"/>
            <p14:sldId id="374"/>
            <p14:sldId id="575"/>
            <p14:sldId id="573"/>
            <p14:sldId id="574"/>
            <p14:sldId id="5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7" autoAdjust="0"/>
    <p:restoredTop sz="96220" autoAdjust="0"/>
  </p:normalViewPr>
  <p:slideViewPr>
    <p:cSldViewPr>
      <p:cViewPr varScale="1">
        <p:scale>
          <a:sx n="64" d="100"/>
          <a:sy n="64" d="100"/>
        </p:scale>
        <p:origin x="1344" y="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B70859F1-8BDF-4393-A958-A566FCFFCD97}" type="presOf" srcId="{5582A44C-3C84-4834-B298-99659775BAC5}" destId="{F484408A-3564-4C62-8AF6-F73E0AE6D5D5}" srcOrd="1" destOrd="0" presId="urn:microsoft.com/office/officeart/2005/8/layout/lProcess2"/>
    <dgm:cxn modelId="{6565E869-E173-4D67-BFF1-AFB3BD2E5BEA}" type="presOf" srcId="{B8BFFE7E-C84B-4B8C-8BA0-DBF65A42F044}" destId="{BE494EC0-CA41-4FE5-A51D-81F3756C4152}" srcOrd="0" destOrd="0" presId="urn:microsoft.com/office/officeart/2005/8/layout/lProcess2"/>
    <dgm:cxn modelId="{D47FAA7C-9D64-4DEB-9F1F-CD6897E78186}" type="presOf" srcId="{B5C5E438-D128-48CC-A1E9-E0A1DD3BF88B}" destId="{C3EC506B-D0CD-4B79-AB7A-47F738EBC6B2}" srcOrd="0" destOrd="0" presId="urn:microsoft.com/office/officeart/2005/8/layout/lProcess2"/>
    <dgm:cxn modelId="{D151B2D8-6A33-4CA5-BEFD-5ABE46F4DE4B}" type="presOf" srcId="{CB2E0D75-E9DC-4294-8EC7-797DED2B21A6}" destId="{5E8763AD-7086-4C5B-B1DD-CB9B6497CC6F}" srcOrd="0" destOrd="0" presId="urn:microsoft.com/office/officeart/2005/8/layout/lProcess2"/>
    <dgm:cxn modelId="{6E6ACC1D-3253-46C8-A4E3-4F4066C1ED14}" type="presOf" srcId="{5582A44C-3C84-4834-B298-99659775BAC5}" destId="{A87FAD9A-28AF-4542-ADA2-4DBF96AA359D}"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821B0F06-DF91-4875-B626-7AE1C9770D59}" type="presParOf" srcId="{C3EC506B-D0CD-4B79-AB7A-47F738EBC6B2}" destId="{D7591212-2CD3-4B3D-8601-A62DACD08F36}" srcOrd="0" destOrd="0" presId="urn:microsoft.com/office/officeart/2005/8/layout/lProcess2"/>
    <dgm:cxn modelId="{5229B70E-B6D3-4057-9E29-AAEB9BCB9520}" type="presParOf" srcId="{D7591212-2CD3-4B3D-8601-A62DACD08F36}" destId="{A87FAD9A-28AF-4542-ADA2-4DBF96AA359D}" srcOrd="0" destOrd="0" presId="urn:microsoft.com/office/officeart/2005/8/layout/lProcess2"/>
    <dgm:cxn modelId="{C020882E-B328-4966-AFBE-9B2CD77F1BBC}" type="presParOf" srcId="{D7591212-2CD3-4B3D-8601-A62DACD08F36}" destId="{F484408A-3564-4C62-8AF6-F73E0AE6D5D5}" srcOrd="1" destOrd="0" presId="urn:microsoft.com/office/officeart/2005/8/layout/lProcess2"/>
    <dgm:cxn modelId="{A8ADA810-A4B3-47BD-BF2E-3948F9488637}" type="presParOf" srcId="{D7591212-2CD3-4B3D-8601-A62DACD08F36}" destId="{01B32A16-D702-43EF-9E72-C485EA6BD9B3}" srcOrd="2" destOrd="0" presId="urn:microsoft.com/office/officeart/2005/8/layout/lProcess2"/>
    <dgm:cxn modelId="{D4BDEF05-7CEA-46CC-BEF1-867C1E54D60C}" type="presParOf" srcId="{01B32A16-D702-43EF-9E72-C485EA6BD9B3}" destId="{EDC12B83-2F96-4275-9EAC-461BF2F42D42}" srcOrd="0" destOrd="0" presId="urn:microsoft.com/office/officeart/2005/8/layout/lProcess2"/>
    <dgm:cxn modelId="{53E11FA8-0F0A-4CE2-8034-A2B0CFF0DBF2}" type="presParOf" srcId="{EDC12B83-2F96-4275-9EAC-461BF2F42D42}" destId="{5E8763AD-7086-4C5B-B1DD-CB9B6497CC6F}" srcOrd="0" destOrd="0" presId="urn:microsoft.com/office/officeart/2005/8/layout/lProcess2"/>
    <dgm:cxn modelId="{7B712D5B-E944-4D15-BEB8-F71E1C683339}" type="presParOf" srcId="{EDC12B83-2F96-4275-9EAC-461BF2F42D42}" destId="{CF1CE187-9929-4EDC-B4C2-95D1519C026F}" srcOrd="1" destOrd="0" presId="urn:microsoft.com/office/officeart/2005/8/layout/lProcess2"/>
    <dgm:cxn modelId="{68E355AE-98A7-4044-BF44-AB63E80A3792}"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FF0000"/>
          </a:solidFill>
        </a:ln>
      </dgm:spPr>
      <dgm:t>
        <a:bodyPr/>
        <a:lstStyle/>
        <a:p>
          <a:endParaRPr lang="en-US" sz="2000" dirty="0"/>
        </a:p>
        <a:p>
          <a:endParaRPr lang="en-US" sz="2000" dirty="0"/>
        </a:p>
        <a:p>
          <a:r>
            <a:rPr lang="en-US" sz="2000" dirty="0"/>
            <a:t>SMI Handler</a:t>
          </a:r>
        </a:p>
        <a:p>
          <a:r>
            <a:rPr lang="en-US" sz="1600" dirty="0"/>
            <a:t>(SMRAM is not protected)</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pt>
  </dgm:ptLst>
  <dgm:cxnLst>
    <dgm:cxn modelId="{D47D05EF-CC89-4490-8923-D1CE11755271}" type="presOf" srcId="{5582A44C-3C84-4834-B298-99659775BAC5}" destId="{F484408A-3564-4C62-8AF6-F73E0AE6D5D5}" srcOrd="1"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A5F842F0-290A-4956-9597-76D0390411B2}" type="presOf" srcId="{CB2E0D75-E9DC-4294-8EC7-797DED2B21A6}" destId="{5E8763AD-7086-4C5B-B1DD-CB9B6497CC6F}"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D1291929-82D9-4990-A0BE-D6101F6F4D9B}" type="presOf" srcId="{B8BFFE7E-C84B-4B8C-8BA0-DBF65A42F044}" destId="{BE494EC0-CA41-4FE5-A51D-81F3756C4152}" srcOrd="0" destOrd="0" presId="urn:microsoft.com/office/officeart/2005/8/layout/lProcess2"/>
    <dgm:cxn modelId="{183DC1E6-04A1-4A18-A2DA-01810121D32A}" type="presOf" srcId="{5582A44C-3C84-4834-B298-99659775BAC5}" destId="{A87FAD9A-28AF-4542-ADA2-4DBF96AA359D}"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3405BF32-D47B-47F9-A321-A277EED09B1F}" type="presOf" srcId="{B5C5E438-D128-48CC-A1E9-E0A1DD3BF88B}" destId="{C3EC506B-D0CD-4B79-AB7A-47F738EBC6B2}" srcOrd="0" destOrd="0" presId="urn:microsoft.com/office/officeart/2005/8/layout/lProcess2"/>
    <dgm:cxn modelId="{995D44AF-5678-49DB-A53E-5A2987DEB171}" type="presParOf" srcId="{C3EC506B-D0CD-4B79-AB7A-47F738EBC6B2}" destId="{D7591212-2CD3-4B3D-8601-A62DACD08F36}" srcOrd="0" destOrd="0" presId="urn:microsoft.com/office/officeart/2005/8/layout/lProcess2"/>
    <dgm:cxn modelId="{4C1D597C-66B5-4AA9-B59F-17CD6295A4AB}" type="presParOf" srcId="{D7591212-2CD3-4B3D-8601-A62DACD08F36}" destId="{A87FAD9A-28AF-4542-ADA2-4DBF96AA359D}" srcOrd="0" destOrd="0" presId="urn:microsoft.com/office/officeart/2005/8/layout/lProcess2"/>
    <dgm:cxn modelId="{CD567537-6C0D-4184-8C05-11A50384949E}" type="presParOf" srcId="{D7591212-2CD3-4B3D-8601-A62DACD08F36}" destId="{F484408A-3564-4C62-8AF6-F73E0AE6D5D5}" srcOrd="1" destOrd="0" presId="urn:microsoft.com/office/officeart/2005/8/layout/lProcess2"/>
    <dgm:cxn modelId="{DFF28FED-9B9F-481D-A935-41A5ED1AAF87}" type="presParOf" srcId="{D7591212-2CD3-4B3D-8601-A62DACD08F36}" destId="{01B32A16-D702-43EF-9E72-C485EA6BD9B3}" srcOrd="2" destOrd="0" presId="urn:microsoft.com/office/officeart/2005/8/layout/lProcess2"/>
    <dgm:cxn modelId="{D4DE340D-BF14-4116-8B91-5A7DF4E62C84}" type="presParOf" srcId="{01B32A16-D702-43EF-9E72-C485EA6BD9B3}" destId="{EDC12B83-2F96-4275-9EAC-461BF2F42D42}" srcOrd="0" destOrd="0" presId="urn:microsoft.com/office/officeart/2005/8/layout/lProcess2"/>
    <dgm:cxn modelId="{E01476CC-1F56-4656-A860-71012B0AD3EE}" type="presParOf" srcId="{EDC12B83-2F96-4275-9EAC-461BF2F42D42}" destId="{5E8763AD-7086-4C5B-B1DD-CB9B6497CC6F}" srcOrd="0" destOrd="0" presId="urn:microsoft.com/office/officeart/2005/8/layout/lProcess2"/>
    <dgm:cxn modelId="{652064E6-D761-4A1E-A11F-47A6E67CE231}" type="presParOf" srcId="{EDC12B83-2F96-4275-9EAC-461BF2F42D42}" destId="{CF1CE187-9929-4EDC-B4C2-95D1519C026F}" srcOrd="1" destOrd="0" presId="urn:microsoft.com/office/officeart/2005/8/layout/lProcess2"/>
    <dgm:cxn modelId="{B51D28D1-04A7-4ECD-9C96-CC65FE126B33}"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FF0000"/>
        </a:solidFill>
        <a:ln w="50800">
          <a:solidFill>
            <a:srgbClr val="FF0000"/>
          </a:solidFill>
        </a:ln>
      </dgm:spPr>
      <dgm:t>
        <a:bodyPr/>
        <a:lstStyle/>
        <a:p>
          <a:endParaRPr lang="en-US" sz="2000" dirty="0"/>
        </a:p>
        <a:p>
          <a:endParaRPr lang="en-US" sz="2000" dirty="0"/>
        </a:p>
        <a:p>
          <a:r>
            <a:rPr lang="en-US" sz="2000" dirty="0"/>
            <a:t>SMI Handler</a:t>
          </a:r>
        </a:p>
        <a:p>
          <a:r>
            <a:rPr lang="en-US" sz="1600" dirty="0"/>
            <a:t>(SMRAM is not protected)</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pt>
  </dgm:ptLst>
  <dgm:cxnLst>
    <dgm:cxn modelId="{CB2E06C3-CD5A-4B5D-8E76-26A974EFF6C5}"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D2478BF4-E5C1-4D0A-8754-6962691362B7}" type="presOf" srcId="{CB2E0D75-E9DC-4294-8EC7-797DED2B21A6}" destId="{5E8763AD-7086-4C5B-B1DD-CB9B6497CC6F}" srcOrd="0" destOrd="0" presId="urn:microsoft.com/office/officeart/2005/8/layout/lProcess2"/>
    <dgm:cxn modelId="{9C4E05F9-0ABC-4E8D-9EA6-F597F95D55EF}" type="presOf" srcId="{B5C5E438-D128-48CC-A1E9-E0A1DD3BF88B}" destId="{C3EC506B-D0CD-4B79-AB7A-47F738EBC6B2}"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BA34E1B7-4BDA-45E0-9D66-01F9000605C8}" type="presOf" srcId="{B8BFFE7E-C84B-4B8C-8BA0-DBF65A42F044}" destId="{BE494EC0-CA41-4FE5-A51D-81F3756C4152}" srcOrd="0" destOrd="0" presId="urn:microsoft.com/office/officeart/2005/8/layout/lProcess2"/>
    <dgm:cxn modelId="{B91EF35A-5DD4-4B09-AAB7-3D3C7E38EF5D}" type="presOf" srcId="{5582A44C-3C84-4834-B298-99659775BAC5}" destId="{F484408A-3564-4C62-8AF6-F73E0AE6D5D5}" srcOrd="1"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5035E98F-5078-4797-958F-41F57CE9FD5C}" type="presParOf" srcId="{C3EC506B-D0CD-4B79-AB7A-47F738EBC6B2}" destId="{D7591212-2CD3-4B3D-8601-A62DACD08F36}" srcOrd="0" destOrd="0" presId="urn:microsoft.com/office/officeart/2005/8/layout/lProcess2"/>
    <dgm:cxn modelId="{F9F6160A-88EA-4496-837D-7924A24CD0AD}" type="presParOf" srcId="{D7591212-2CD3-4B3D-8601-A62DACD08F36}" destId="{A87FAD9A-28AF-4542-ADA2-4DBF96AA359D}" srcOrd="0" destOrd="0" presId="urn:microsoft.com/office/officeart/2005/8/layout/lProcess2"/>
    <dgm:cxn modelId="{B33041AB-146E-4D07-84C3-732F0C9CAB65}" type="presParOf" srcId="{D7591212-2CD3-4B3D-8601-A62DACD08F36}" destId="{F484408A-3564-4C62-8AF6-F73E0AE6D5D5}" srcOrd="1" destOrd="0" presId="urn:microsoft.com/office/officeart/2005/8/layout/lProcess2"/>
    <dgm:cxn modelId="{715BFAB6-569F-455F-8698-14ADEC6AF90A}" type="presParOf" srcId="{D7591212-2CD3-4B3D-8601-A62DACD08F36}" destId="{01B32A16-D702-43EF-9E72-C485EA6BD9B3}" srcOrd="2" destOrd="0" presId="urn:microsoft.com/office/officeart/2005/8/layout/lProcess2"/>
    <dgm:cxn modelId="{2AF4CE3A-F2B7-4F4D-956D-AF7EE3C58D39}" type="presParOf" srcId="{01B32A16-D702-43EF-9E72-C485EA6BD9B3}" destId="{EDC12B83-2F96-4275-9EAC-461BF2F42D42}" srcOrd="0" destOrd="0" presId="urn:microsoft.com/office/officeart/2005/8/layout/lProcess2"/>
    <dgm:cxn modelId="{BBF6281E-B77B-410B-9C0C-538D6BC73188}" type="presParOf" srcId="{EDC12B83-2F96-4275-9EAC-461BF2F42D42}" destId="{5E8763AD-7086-4C5B-B1DD-CB9B6497CC6F}" srcOrd="0" destOrd="0" presId="urn:microsoft.com/office/officeart/2005/8/layout/lProcess2"/>
    <dgm:cxn modelId="{BE1CDB1C-7740-4028-B943-D67A6299B4C9}" type="presParOf" srcId="{EDC12B83-2F96-4275-9EAC-461BF2F42D42}" destId="{CF1CE187-9929-4EDC-B4C2-95D1519C026F}" srcOrd="1" destOrd="0" presId="urn:microsoft.com/office/officeart/2005/8/layout/lProcess2"/>
    <dgm:cxn modelId="{2B377EDB-5FEF-4124-975D-DC8893CB2B33}"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pt>
  </dgm:ptLst>
  <dgm:cxnLst>
    <dgm:cxn modelId="{D05DBF28-DDD2-4893-BF06-3255F2CA3AF4}" type="presOf" srcId="{5582A44C-3C84-4834-B298-99659775BAC5}" destId="{F484408A-3564-4C62-8AF6-F73E0AE6D5D5}" srcOrd="1"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BCD9DA0E-CD49-4526-8F2A-A404646D1781}" type="presOf" srcId="{CB2E0D75-E9DC-4294-8EC7-797DED2B21A6}" destId="{5E8763AD-7086-4C5B-B1DD-CB9B6497CC6F}" srcOrd="0" destOrd="0" presId="urn:microsoft.com/office/officeart/2005/8/layout/lProcess2"/>
    <dgm:cxn modelId="{75F3C4CE-51E4-4AB2-BF7F-CB2FBF06A5B6}" type="presOf" srcId="{B5C5E438-D128-48CC-A1E9-E0A1DD3BF88B}" destId="{C3EC506B-D0CD-4B79-AB7A-47F738EBC6B2}" srcOrd="0" destOrd="0" presId="urn:microsoft.com/office/officeart/2005/8/layout/lProcess2"/>
    <dgm:cxn modelId="{0528B893-FF0A-4B73-88E2-3CE01A66E646}" type="presOf" srcId="{5582A44C-3C84-4834-B298-99659775BAC5}" destId="{A87FAD9A-28AF-4542-ADA2-4DBF96AA359D}" srcOrd="0" destOrd="0" presId="urn:microsoft.com/office/officeart/2005/8/layout/lProcess2"/>
    <dgm:cxn modelId="{F1B3432C-9711-4765-8DCF-493A33CEC703}" type="presOf" srcId="{B8BFFE7E-C84B-4B8C-8BA0-DBF65A42F044}" destId="{BE494EC0-CA41-4FE5-A51D-81F3756C415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AD65A551-BF9E-42EE-A7E4-3F9EB42D5440}" type="presParOf" srcId="{C3EC506B-D0CD-4B79-AB7A-47F738EBC6B2}" destId="{D7591212-2CD3-4B3D-8601-A62DACD08F36}" srcOrd="0" destOrd="0" presId="urn:microsoft.com/office/officeart/2005/8/layout/lProcess2"/>
    <dgm:cxn modelId="{3E0AE893-B55B-49FF-A0B9-530218B20C8A}" type="presParOf" srcId="{D7591212-2CD3-4B3D-8601-A62DACD08F36}" destId="{A87FAD9A-28AF-4542-ADA2-4DBF96AA359D}" srcOrd="0" destOrd="0" presId="urn:microsoft.com/office/officeart/2005/8/layout/lProcess2"/>
    <dgm:cxn modelId="{B8DD7761-1B40-4F30-8DD6-50172BF202F9}" type="presParOf" srcId="{D7591212-2CD3-4B3D-8601-A62DACD08F36}" destId="{F484408A-3564-4C62-8AF6-F73E0AE6D5D5}" srcOrd="1" destOrd="0" presId="urn:microsoft.com/office/officeart/2005/8/layout/lProcess2"/>
    <dgm:cxn modelId="{F0C91838-2651-42CC-B069-D76C35B9FCB2}" type="presParOf" srcId="{D7591212-2CD3-4B3D-8601-A62DACD08F36}" destId="{01B32A16-D702-43EF-9E72-C485EA6BD9B3}" srcOrd="2" destOrd="0" presId="urn:microsoft.com/office/officeart/2005/8/layout/lProcess2"/>
    <dgm:cxn modelId="{F1F27515-D17F-4924-B67B-CB4CA729AD70}" type="presParOf" srcId="{01B32A16-D702-43EF-9E72-C485EA6BD9B3}" destId="{EDC12B83-2F96-4275-9EAC-461BF2F42D42}" srcOrd="0" destOrd="0" presId="urn:microsoft.com/office/officeart/2005/8/layout/lProcess2"/>
    <dgm:cxn modelId="{713DEF62-9BDF-4C81-9CF1-EDFBC9480FDF}" type="presParOf" srcId="{EDC12B83-2F96-4275-9EAC-461BF2F42D42}" destId="{5E8763AD-7086-4C5B-B1DD-CB9B6497CC6F}" srcOrd="0" destOrd="0" presId="urn:microsoft.com/office/officeart/2005/8/layout/lProcess2"/>
    <dgm:cxn modelId="{77BACAC8-9367-4124-A27E-3A684997E6EE}" type="presParOf" srcId="{EDC12B83-2F96-4275-9EAC-461BF2F42D42}" destId="{CF1CE187-9929-4EDC-B4C2-95D1519C026F}" srcOrd="1" destOrd="0" presId="urn:microsoft.com/office/officeart/2005/8/layout/lProcess2"/>
    <dgm:cxn modelId="{D6AFD937-B711-4033-971A-E033F4BC04AC}"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pt>
  </dgm:ptLst>
  <dgm:cxnLst>
    <dgm:cxn modelId="{075253E6-FA32-424E-A931-3F7DD71C3333}" type="presOf" srcId="{B8BFFE7E-C84B-4B8C-8BA0-DBF65A42F044}" destId="{BE494EC0-CA41-4FE5-A51D-81F3756C4152}" srcOrd="0" destOrd="0" presId="urn:microsoft.com/office/officeart/2005/8/layout/lProcess2"/>
    <dgm:cxn modelId="{2363877A-8749-4FBD-98A4-750677666D0C}" type="presOf" srcId="{B5C5E438-D128-48CC-A1E9-E0A1DD3BF88B}" destId="{C3EC506B-D0CD-4B79-AB7A-47F738EBC6B2}"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78AC11B9-D8AE-4C29-9712-F20951DA663B}" type="presOf" srcId="{5582A44C-3C84-4834-B298-99659775BAC5}" destId="{F484408A-3564-4C62-8AF6-F73E0AE6D5D5}" srcOrd="1" destOrd="0" presId="urn:microsoft.com/office/officeart/2005/8/layout/lProcess2"/>
    <dgm:cxn modelId="{6D99D86B-2B0A-4DDB-9A72-324332CE2011}" type="presOf" srcId="{5582A44C-3C84-4834-B298-99659775BAC5}" destId="{A87FAD9A-28AF-4542-ADA2-4DBF96AA359D}"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12E914E8-F095-463F-8AF2-7996D26ECC73}" srcId="{5582A44C-3C84-4834-B298-99659775BAC5}" destId="{CB2E0D75-E9DC-4294-8EC7-797DED2B21A6}" srcOrd="0" destOrd="0" parTransId="{9BD86569-B300-4EDD-8709-9A5C002A8B49}" sibTransId="{453A404D-EABA-4B30-9762-7BAD7871F4F0}"/>
    <dgm:cxn modelId="{735E86C2-1501-4C83-9281-EA9DF7F2DAC8}" type="presOf" srcId="{CB2E0D75-E9DC-4294-8EC7-797DED2B21A6}" destId="{5E8763AD-7086-4C5B-B1DD-CB9B6497CC6F}" srcOrd="0" destOrd="0" presId="urn:microsoft.com/office/officeart/2005/8/layout/lProcess2"/>
    <dgm:cxn modelId="{329E8DB0-E3A1-4659-B77D-58DA0AE9491B}" type="presParOf" srcId="{C3EC506B-D0CD-4B79-AB7A-47F738EBC6B2}" destId="{D7591212-2CD3-4B3D-8601-A62DACD08F36}" srcOrd="0" destOrd="0" presId="urn:microsoft.com/office/officeart/2005/8/layout/lProcess2"/>
    <dgm:cxn modelId="{5BCFD898-659B-440C-866B-74F9A1C8E31D}" type="presParOf" srcId="{D7591212-2CD3-4B3D-8601-A62DACD08F36}" destId="{A87FAD9A-28AF-4542-ADA2-4DBF96AA359D}" srcOrd="0" destOrd="0" presId="urn:microsoft.com/office/officeart/2005/8/layout/lProcess2"/>
    <dgm:cxn modelId="{51B82AD1-D034-43DF-8A02-ACA2801473E9}" type="presParOf" srcId="{D7591212-2CD3-4B3D-8601-A62DACD08F36}" destId="{F484408A-3564-4C62-8AF6-F73E0AE6D5D5}" srcOrd="1" destOrd="0" presId="urn:microsoft.com/office/officeart/2005/8/layout/lProcess2"/>
    <dgm:cxn modelId="{EDD94E8D-CAC0-4032-943A-F199DEE901DB}" type="presParOf" srcId="{D7591212-2CD3-4B3D-8601-A62DACD08F36}" destId="{01B32A16-D702-43EF-9E72-C485EA6BD9B3}" srcOrd="2" destOrd="0" presId="urn:microsoft.com/office/officeart/2005/8/layout/lProcess2"/>
    <dgm:cxn modelId="{4B35FBCF-8F80-474C-A78D-D2A58EC6FAE8}" type="presParOf" srcId="{01B32A16-D702-43EF-9E72-C485EA6BD9B3}" destId="{EDC12B83-2F96-4275-9EAC-461BF2F42D42}" srcOrd="0" destOrd="0" presId="urn:microsoft.com/office/officeart/2005/8/layout/lProcess2"/>
    <dgm:cxn modelId="{6922BAF9-07D5-404D-B730-2230FAB784FB}" type="presParOf" srcId="{EDC12B83-2F96-4275-9EAC-461BF2F42D42}" destId="{5E8763AD-7086-4C5B-B1DD-CB9B6497CC6F}" srcOrd="0" destOrd="0" presId="urn:microsoft.com/office/officeart/2005/8/layout/lProcess2"/>
    <dgm:cxn modelId="{10FA0CDD-0A2B-4F94-A79A-4043EB58274D}" type="presParOf" srcId="{EDC12B83-2F96-4275-9EAC-461BF2F42D42}" destId="{CF1CE187-9929-4EDC-B4C2-95D1519C026F}" srcOrd="1" destOrd="0" presId="urn:microsoft.com/office/officeart/2005/8/layout/lProcess2"/>
    <dgm:cxn modelId="{BFB95F2C-2CE4-4EE4-89F7-952BFE8A312B}"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B050"/>
        </a:solidFill>
      </dgm:spPr>
      <dgm:t>
        <a:bodyPr/>
        <a:lstStyle/>
        <a:p>
          <a:r>
            <a:rPr lang="en-US" sz="2000" dirty="0"/>
            <a:t>SMI Handlers in SMRAM</a:t>
          </a:r>
        </a:p>
        <a:p>
          <a:endParaRPr lang="en-US" sz="2000" dirty="0"/>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205115" custLinFactY="-20998"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pt>
  </dgm:ptLst>
  <dgm:cxnLst>
    <dgm:cxn modelId="{BA6040F5-069C-448A-AC29-4B5908368698}" srcId="{5582A44C-3C84-4834-B298-99659775BAC5}" destId="{B8BFFE7E-C84B-4B8C-8BA0-DBF65A42F044}" srcOrd="1" destOrd="0" parTransId="{45629F59-C98D-497B-B315-51F39962A232}" sibTransId="{964976EC-22EF-4B37-8F5C-1005ACA021D1}"/>
    <dgm:cxn modelId="{E01E240A-6576-4681-B05B-1F8AC135FB8C}" type="presOf" srcId="{5582A44C-3C84-4834-B298-99659775BAC5}" destId="{A87FAD9A-28AF-4542-ADA2-4DBF96AA359D}"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05FBEBD6-9803-4E16-ACFE-69DEFA6BE19C}" type="presOf" srcId="{5582A44C-3C84-4834-B298-99659775BAC5}" destId="{F484408A-3564-4C62-8AF6-F73E0AE6D5D5}" srcOrd="1" destOrd="0" presId="urn:microsoft.com/office/officeart/2005/8/layout/lProcess2"/>
    <dgm:cxn modelId="{BF4588C9-7472-4B97-90C0-258D2F1D550A}" type="presOf" srcId="{B5C5E438-D128-48CC-A1E9-E0A1DD3BF88B}" destId="{C3EC506B-D0CD-4B79-AB7A-47F738EBC6B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DFAF589C-8122-4784-8F42-2EABA598107D}" type="presOf" srcId="{B8BFFE7E-C84B-4B8C-8BA0-DBF65A42F044}" destId="{BE494EC0-CA41-4FE5-A51D-81F3756C4152}" srcOrd="0" destOrd="0" presId="urn:microsoft.com/office/officeart/2005/8/layout/lProcess2"/>
    <dgm:cxn modelId="{78959C11-C0F7-4A8F-AAF3-461ED1E63758}" type="presOf" srcId="{CB2E0D75-E9DC-4294-8EC7-797DED2B21A6}" destId="{5E8763AD-7086-4C5B-B1DD-CB9B6497CC6F}" srcOrd="0" destOrd="0" presId="urn:microsoft.com/office/officeart/2005/8/layout/lProcess2"/>
    <dgm:cxn modelId="{718311E8-55A0-457F-9D32-79CEF0D2FACD}" type="presParOf" srcId="{C3EC506B-D0CD-4B79-AB7A-47F738EBC6B2}" destId="{D7591212-2CD3-4B3D-8601-A62DACD08F36}" srcOrd="0" destOrd="0" presId="urn:microsoft.com/office/officeart/2005/8/layout/lProcess2"/>
    <dgm:cxn modelId="{3C08CC2A-D355-4A04-8D57-B04779F98040}" type="presParOf" srcId="{D7591212-2CD3-4B3D-8601-A62DACD08F36}" destId="{A87FAD9A-28AF-4542-ADA2-4DBF96AA359D}" srcOrd="0" destOrd="0" presId="urn:microsoft.com/office/officeart/2005/8/layout/lProcess2"/>
    <dgm:cxn modelId="{C324C8A7-31FE-4F26-88BC-BB133CBA6E41}" type="presParOf" srcId="{D7591212-2CD3-4B3D-8601-A62DACD08F36}" destId="{F484408A-3564-4C62-8AF6-F73E0AE6D5D5}" srcOrd="1" destOrd="0" presId="urn:microsoft.com/office/officeart/2005/8/layout/lProcess2"/>
    <dgm:cxn modelId="{883CF562-D89F-4AC4-BEA3-73EBB9548425}" type="presParOf" srcId="{D7591212-2CD3-4B3D-8601-A62DACD08F36}" destId="{01B32A16-D702-43EF-9E72-C485EA6BD9B3}" srcOrd="2" destOrd="0" presId="urn:microsoft.com/office/officeart/2005/8/layout/lProcess2"/>
    <dgm:cxn modelId="{9283195B-389C-4166-BF4D-C3DD8435B720}" type="presParOf" srcId="{01B32A16-D702-43EF-9E72-C485EA6BD9B3}" destId="{EDC12B83-2F96-4275-9EAC-461BF2F42D42}" srcOrd="0" destOrd="0" presId="urn:microsoft.com/office/officeart/2005/8/layout/lProcess2"/>
    <dgm:cxn modelId="{D32D3F63-806D-498D-AAB7-350CCEB6AC0F}" type="presParOf" srcId="{EDC12B83-2F96-4275-9EAC-461BF2F42D42}" destId="{5E8763AD-7086-4C5B-B1DD-CB9B6497CC6F}" srcOrd="0" destOrd="0" presId="urn:microsoft.com/office/officeart/2005/8/layout/lProcess2"/>
    <dgm:cxn modelId="{167952F3-6BDE-49E7-9E4B-D2EB06DE030F}" type="presParOf" srcId="{EDC12B83-2F96-4275-9EAC-461BF2F42D42}" destId="{CF1CE187-9929-4EDC-B4C2-95D1519C026F}" srcOrd="1" destOrd="0" presId="urn:microsoft.com/office/officeart/2005/8/layout/lProcess2"/>
    <dgm:cxn modelId="{D380C355-5619-418D-85CC-CC2E9D4683DF}"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B050"/>
        </a:solidFill>
      </dgm:spPr>
      <dgm:t>
        <a:bodyPr/>
        <a:lstStyle/>
        <a:p>
          <a:r>
            <a:rPr lang="en-US" sz="2000" dirty="0"/>
            <a:t>SMI Handlers in SMRAM</a:t>
          </a:r>
        </a:p>
        <a:p>
          <a:endParaRPr lang="en-US" sz="2000" dirty="0"/>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205115" custLinFactY="-20998"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391D88E3-2F6C-40DC-8808-DE6E9E2CFF0B}" type="presOf" srcId="{B5C5E438-D128-48CC-A1E9-E0A1DD3BF88B}" destId="{C3EC506B-D0CD-4B79-AB7A-47F738EBC6B2}" srcOrd="0" destOrd="0" presId="urn:microsoft.com/office/officeart/2005/8/layout/lProcess2"/>
    <dgm:cxn modelId="{47B651DE-B6B0-4845-BFC8-76144292B49D}" type="presOf" srcId="{5582A44C-3C84-4834-B298-99659775BAC5}" destId="{F484408A-3564-4C62-8AF6-F73E0AE6D5D5}" srcOrd="1" destOrd="0" presId="urn:microsoft.com/office/officeart/2005/8/layout/lProcess2"/>
    <dgm:cxn modelId="{110D55D9-035F-48A3-8105-402F7635EE92}" type="presOf" srcId="{CB2E0D75-E9DC-4294-8EC7-797DED2B21A6}" destId="{5E8763AD-7086-4C5B-B1DD-CB9B6497CC6F}" srcOrd="0" destOrd="0" presId="urn:microsoft.com/office/officeart/2005/8/layout/lProcess2"/>
    <dgm:cxn modelId="{E3622055-6E75-460D-8B9D-F2C15AF93C0B}" type="presOf" srcId="{5582A44C-3C84-4834-B298-99659775BAC5}" destId="{A87FAD9A-28AF-4542-ADA2-4DBF96AA359D}" srcOrd="0" destOrd="0" presId="urn:microsoft.com/office/officeart/2005/8/layout/lProcess2"/>
    <dgm:cxn modelId="{17DF78F5-C3CD-4897-8FC7-AE8AD1714EB9}" type="presOf" srcId="{B8BFFE7E-C84B-4B8C-8BA0-DBF65A42F044}" destId="{BE494EC0-CA41-4FE5-A51D-81F3756C415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CB03AA41-85FA-48C4-BD13-32F9FBE51A12}" type="presParOf" srcId="{C3EC506B-D0CD-4B79-AB7A-47F738EBC6B2}" destId="{D7591212-2CD3-4B3D-8601-A62DACD08F36}" srcOrd="0" destOrd="0" presId="urn:microsoft.com/office/officeart/2005/8/layout/lProcess2"/>
    <dgm:cxn modelId="{EA8B2F39-C9B5-4E00-9ADE-B45A61F66422}" type="presParOf" srcId="{D7591212-2CD3-4B3D-8601-A62DACD08F36}" destId="{A87FAD9A-28AF-4542-ADA2-4DBF96AA359D}" srcOrd="0" destOrd="0" presId="urn:microsoft.com/office/officeart/2005/8/layout/lProcess2"/>
    <dgm:cxn modelId="{2A25268E-7C56-4459-AF6C-78F2A90383DF}" type="presParOf" srcId="{D7591212-2CD3-4B3D-8601-A62DACD08F36}" destId="{F484408A-3564-4C62-8AF6-F73E0AE6D5D5}" srcOrd="1" destOrd="0" presId="urn:microsoft.com/office/officeart/2005/8/layout/lProcess2"/>
    <dgm:cxn modelId="{DDF661C4-AD6A-482A-952D-A0F8387B8098}" type="presParOf" srcId="{D7591212-2CD3-4B3D-8601-A62DACD08F36}" destId="{01B32A16-D702-43EF-9E72-C485EA6BD9B3}" srcOrd="2" destOrd="0" presId="urn:microsoft.com/office/officeart/2005/8/layout/lProcess2"/>
    <dgm:cxn modelId="{196AD1DD-F169-414F-B946-1FC6E493BE04}" type="presParOf" srcId="{01B32A16-D702-43EF-9E72-C485EA6BD9B3}" destId="{EDC12B83-2F96-4275-9EAC-461BF2F42D42}" srcOrd="0" destOrd="0" presId="urn:microsoft.com/office/officeart/2005/8/layout/lProcess2"/>
    <dgm:cxn modelId="{3B27FF49-F021-4A95-B79C-408444E83A76}" type="presParOf" srcId="{EDC12B83-2F96-4275-9EAC-461BF2F42D42}" destId="{5E8763AD-7086-4C5B-B1DD-CB9B6497CC6F}" srcOrd="0" destOrd="0" presId="urn:microsoft.com/office/officeart/2005/8/layout/lProcess2"/>
    <dgm:cxn modelId="{B02E0525-748D-4FB5-B268-998FB779EED0}" type="presParOf" srcId="{EDC12B83-2F96-4275-9EAC-461BF2F42D42}" destId="{CF1CE187-9929-4EDC-B4C2-95D1519C026F}" srcOrd="1" destOrd="0" presId="urn:microsoft.com/office/officeart/2005/8/layout/lProcess2"/>
    <dgm:cxn modelId="{36B97E74-BB1A-430F-A441-2788C19C94B0}"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216" custLinFactNeighborY="2668"/>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561348" custLinFactY="-109535" custLinFactNeighborY="-2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344398" custLinFactY="-9772" custLinFactNeighborX="65" custLinFactNeighborY="-100000">
        <dgm:presLayoutVars>
          <dgm:bulletEnabled val="1"/>
        </dgm:presLayoutVars>
      </dgm:prSet>
      <dgm:spPr/>
    </dgm:pt>
  </dgm:ptLst>
  <dgm:cxnLst>
    <dgm:cxn modelId="{15648EAB-A486-4AE5-9461-CD1BAFF87711}" type="presOf" srcId="{5582A44C-3C84-4834-B298-99659775BAC5}" destId="{F484408A-3564-4C62-8AF6-F73E0AE6D5D5}" srcOrd="1"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A87852D7-FFEB-4261-9CBB-A850C8F66245}" type="presOf" srcId="{B5C5E438-D128-48CC-A1E9-E0A1DD3BF88B}" destId="{C3EC506B-D0CD-4B79-AB7A-47F738EBC6B2}" srcOrd="0" destOrd="0" presId="urn:microsoft.com/office/officeart/2005/8/layout/lProcess2"/>
    <dgm:cxn modelId="{41494FF5-2A18-4E21-8094-45A6910E76AC}" type="presOf" srcId="{5582A44C-3C84-4834-B298-99659775BAC5}" destId="{A87FAD9A-28AF-4542-ADA2-4DBF96AA359D}" srcOrd="0" destOrd="0" presId="urn:microsoft.com/office/officeart/2005/8/layout/lProcess2"/>
    <dgm:cxn modelId="{FFAACB9A-549E-4FE6-8DF7-7CE20FA9B88A}" type="presOf" srcId="{B8BFFE7E-C84B-4B8C-8BA0-DBF65A42F044}" destId="{BE494EC0-CA41-4FE5-A51D-81F3756C4152}" srcOrd="0" destOrd="0" presId="urn:microsoft.com/office/officeart/2005/8/layout/lProcess2"/>
    <dgm:cxn modelId="{4012AED0-AE73-482F-B37A-2428268B157D}" type="presOf" srcId="{CB2E0D75-E9DC-4294-8EC7-797DED2B21A6}" destId="{5E8763AD-7086-4C5B-B1DD-CB9B6497CC6F}"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04D42785-2644-4A20-BAB2-BA9516BD8AE1}" type="presParOf" srcId="{C3EC506B-D0CD-4B79-AB7A-47F738EBC6B2}" destId="{D7591212-2CD3-4B3D-8601-A62DACD08F36}" srcOrd="0" destOrd="0" presId="urn:microsoft.com/office/officeart/2005/8/layout/lProcess2"/>
    <dgm:cxn modelId="{2105CB52-A96F-4BA9-9E1B-0BAE37276840}" type="presParOf" srcId="{D7591212-2CD3-4B3D-8601-A62DACD08F36}" destId="{A87FAD9A-28AF-4542-ADA2-4DBF96AA359D}" srcOrd="0" destOrd="0" presId="urn:microsoft.com/office/officeart/2005/8/layout/lProcess2"/>
    <dgm:cxn modelId="{AF19C64C-F0BF-4C98-844D-16ECB65DB630}" type="presParOf" srcId="{D7591212-2CD3-4B3D-8601-A62DACD08F36}" destId="{F484408A-3564-4C62-8AF6-F73E0AE6D5D5}" srcOrd="1" destOrd="0" presId="urn:microsoft.com/office/officeart/2005/8/layout/lProcess2"/>
    <dgm:cxn modelId="{E6BFD878-A683-482F-B0A2-B564C754C923}" type="presParOf" srcId="{D7591212-2CD3-4B3D-8601-A62DACD08F36}" destId="{01B32A16-D702-43EF-9E72-C485EA6BD9B3}" srcOrd="2" destOrd="0" presId="urn:microsoft.com/office/officeart/2005/8/layout/lProcess2"/>
    <dgm:cxn modelId="{30750723-39B1-49DA-A252-696FDADC115D}" type="presParOf" srcId="{01B32A16-D702-43EF-9E72-C485EA6BD9B3}" destId="{EDC12B83-2F96-4275-9EAC-461BF2F42D42}" srcOrd="0" destOrd="0" presId="urn:microsoft.com/office/officeart/2005/8/layout/lProcess2"/>
    <dgm:cxn modelId="{2028D1B0-B211-4CB9-BC44-97756F9921CB}" type="presParOf" srcId="{EDC12B83-2F96-4275-9EAC-461BF2F42D42}" destId="{5E8763AD-7086-4C5B-B1DD-CB9B6497CC6F}" srcOrd="0" destOrd="0" presId="urn:microsoft.com/office/officeart/2005/8/layout/lProcess2"/>
    <dgm:cxn modelId="{977E6F57-A497-4067-8FA3-78B4D04944BB}" type="presParOf" srcId="{EDC12B83-2F96-4275-9EAC-461BF2F42D42}" destId="{CF1CE187-9929-4EDC-B4C2-95D1519C026F}" srcOrd="1" destOrd="0" presId="urn:microsoft.com/office/officeart/2005/8/layout/lProcess2"/>
    <dgm:cxn modelId="{07338CB6-9093-4E35-9F38-19EE607337BE}"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9AD2F9D0-7A23-40B4-9B84-615EC9CA0DAD}" type="presOf" srcId="{B8BFFE7E-C84B-4B8C-8BA0-DBF65A42F044}" destId="{BE494EC0-CA41-4FE5-A51D-81F3756C4152}" srcOrd="0" destOrd="0" presId="urn:microsoft.com/office/officeart/2005/8/layout/lProcess2"/>
    <dgm:cxn modelId="{9E3A1056-B193-4945-BFC7-DDDF75FBA12F}" type="presOf" srcId="{5582A44C-3C84-4834-B298-99659775BAC5}" destId="{F484408A-3564-4C62-8AF6-F73E0AE6D5D5}" srcOrd="1" destOrd="0" presId="urn:microsoft.com/office/officeart/2005/8/layout/lProcess2"/>
    <dgm:cxn modelId="{F9832A46-F889-4F2B-9F1B-EF0CFCD46087}" type="presOf" srcId="{B5C5E438-D128-48CC-A1E9-E0A1DD3BF88B}" destId="{C3EC506B-D0CD-4B79-AB7A-47F738EBC6B2}" srcOrd="0" destOrd="0" presId="urn:microsoft.com/office/officeart/2005/8/layout/lProcess2"/>
    <dgm:cxn modelId="{0726B525-1696-414F-9F04-3BE53BA1E23D}" type="presOf" srcId="{CB2E0D75-E9DC-4294-8EC7-797DED2B21A6}" destId="{5E8763AD-7086-4C5B-B1DD-CB9B6497CC6F}"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4BD09036-7F2D-4422-938E-7A4AFA944042}" type="presOf" srcId="{5582A44C-3C84-4834-B298-99659775BAC5}" destId="{A87FAD9A-28AF-4542-ADA2-4DBF96AA359D}" srcOrd="0" destOrd="0" presId="urn:microsoft.com/office/officeart/2005/8/layout/lProcess2"/>
    <dgm:cxn modelId="{B56BD9FA-4CC1-405F-85D9-4CA6FA794848}" type="presParOf" srcId="{C3EC506B-D0CD-4B79-AB7A-47F738EBC6B2}" destId="{D7591212-2CD3-4B3D-8601-A62DACD08F36}" srcOrd="0" destOrd="0" presId="urn:microsoft.com/office/officeart/2005/8/layout/lProcess2"/>
    <dgm:cxn modelId="{9CB5CD06-6DA8-4685-B05E-CB174D927C38}" type="presParOf" srcId="{D7591212-2CD3-4B3D-8601-A62DACD08F36}" destId="{A87FAD9A-28AF-4542-ADA2-4DBF96AA359D}" srcOrd="0" destOrd="0" presId="urn:microsoft.com/office/officeart/2005/8/layout/lProcess2"/>
    <dgm:cxn modelId="{D55DA9A8-DF47-4B89-932D-594CA9CF7175}" type="presParOf" srcId="{D7591212-2CD3-4B3D-8601-A62DACD08F36}" destId="{F484408A-3564-4C62-8AF6-F73E0AE6D5D5}" srcOrd="1" destOrd="0" presId="urn:microsoft.com/office/officeart/2005/8/layout/lProcess2"/>
    <dgm:cxn modelId="{F5D1F95A-226F-4520-A1EA-8D8894ED0030}" type="presParOf" srcId="{D7591212-2CD3-4B3D-8601-A62DACD08F36}" destId="{01B32A16-D702-43EF-9E72-C485EA6BD9B3}" srcOrd="2" destOrd="0" presId="urn:microsoft.com/office/officeart/2005/8/layout/lProcess2"/>
    <dgm:cxn modelId="{08369572-86D4-4567-866F-A7B1BFEA2EC0}" type="presParOf" srcId="{01B32A16-D702-43EF-9E72-C485EA6BD9B3}" destId="{EDC12B83-2F96-4275-9EAC-461BF2F42D42}" srcOrd="0" destOrd="0" presId="urn:microsoft.com/office/officeart/2005/8/layout/lProcess2"/>
    <dgm:cxn modelId="{A9D098DD-D201-44FD-9472-2FBE8321604F}" type="presParOf" srcId="{EDC12B83-2F96-4275-9EAC-461BF2F42D42}" destId="{5E8763AD-7086-4C5B-B1DD-CB9B6497CC6F}" srcOrd="0" destOrd="0" presId="urn:microsoft.com/office/officeart/2005/8/layout/lProcess2"/>
    <dgm:cxn modelId="{C051AFD2-CD9A-4758-88C0-208DE8E1BB5C}" type="presParOf" srcId="{EDC12B83-2F96-4275-9EAC-461BF2F42D42}" destId="{CF1CE187-9929-4EDC-B4C2-95D1519C026F}" srcOrd="1" destOrd="0" presId="urn:microsoft.com/office/officeart/2005/8/layout/lProcess2"/>
    <dgm:cxn modelId="{EB8D1D3E-3042-48B1-87F5-58D1EB4C67FC}"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pt>
  </dgm:ptLst>
  <dgm:cxnLst>
    <dgm:cxn modelId="{3063C1E5-A394-4013-BFC5-7EEE07819564}" type="presOf" srcId="{5582A44C-3C84-4834-B298-99659775BAC5}" destId="{A87FAD9A-28AF-4542-ADA2-4DBF96AA359D}" srcOrd="0" destOrd="0" presId="urn:microsoft.com/office/officeart/2005/8/layout/lProcess2"/>
    <dgm:cxn modelId="{F3FE052E-192F-4104-A655-78A0EEAA7C1E}" type="presOf" srcId="{B5C5E438-D128-48CC-A1E9-E0A1DD3BF88B}" destId="{C3EC506B-D0CD-4B79-AB7A-47F738EBC6B2}" srcOrd="0" destOrd="0" presId="urn:microsoft.com/office/officeart/2005/8/layout/lProcess2"/>
    <dgm:cxn modelId="{0A89AFDA-698A-4C42-B215-AA7BEA09B9D8}" type="presOf" srcId="{5582A44C-3C84-4834-B298-99659775BAC5}" destId="{F484408A-3564-4C62-8AF6-F73E0AE6D5D5}" srcOrd="1"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12E914E8-F095-463F-8AF2-7996D26ECC73}" srcId="{5582A44C-3C84-4834-B298-99659775BAC5}" destId="{CB2E0D75-E9DC-4294-8EC7-797DED2B21A6}" srcOrd="0" destOrd="0" parTransId="{9BD86569-B300-4EDD-8709-9A5C002A8B49}" sibTransId="{453A404D-EABA-4B30-9762-7BAD7871F4F0}"/>
    <dgm:cxn modelId="{92AFEA13-6CBA-44A4-B7AF-24B3E7A5E77F}" type="presOf" srcId="{CB2E0D75-E9DC-4294-8EC7-797DED2B21A6}" destId="{5E8763AD-7086-4C5B-B1DD-CB9B6497CC6F}" srcOrd="0" destOrd="0" presId="urn:microsoft.com/office/officeart/2005/8/layout/lProcess2"/>
    <dgm:cxn modelId="{F64546C6-DF27-4FF8-AB71-8F150056FF9F}" type="presOf" srcId="{B8BFFE7E-C84B-4B8C-8BA0-DBF65A42F044}" destId="{BE494EC0-CA41-4FE5-A51D-81F3756C4152}" srcOrd="0" destOrd="0" presId="urn:microsoft.com/office/officeart/2005/8/layout/lProcess2"/>
    <dgm:cxn modelId="{F2B382D3-1FAF-4519-A2ED-5A0052A3E066}" type="presParOf" srcId="{C3EC506B-D0CD-4B79-AB7A-47F738EBC6B2}" destId="{D7591212-2CD3-4B3D-8601-A62DACD08F36}" srcOrd="0" destOrd="0" presId="urn:microsoft.com/office/officeart/2005/8/layout/lProcess2"/>
    <dgm:cxn modelId="{CF47F321-F8C4-4FC4-AB5A-1E8E67C9FE43}" type="presParOf" srcId="{D7591212-2CD3-4B3D-8601-A62DACD08F36}" destId="{A87FAD9A-28AF-4542-ADA2-4DBF96AA359D}" srcOrd="0" destOrd="0" presId="urn:microsoft.com/office/officeart/2005/8/layout/lProcess2"/>
    <dgm:cxn modelId="{BDE8CBD2-9756-403D-BF03-20E18A769E35}" type="presParOf" srcId="{D7591212-2CD3-4B3D-8601-A62DACD08F36}" destId="{F484408A-3564-4C62-8AF6-F73E0AE6D5D5}" srcOrd="1" destOrd="0" presId="urn:microsoft.com/office/officeart/2005/8/layout/lProcess2"/>
    <dgm:cxn modelId="{9E4E0AF1-0C1E-47F4-90FC-0E96E1C2E050}" type="presParOf" srcId="{D7591212-2CD3-4B3D-8601-A62DACD08F36}" destId="{01B32A16-D702-43EF-9E72-C485EA6BD9B3}" srcOrd="2" destOrd="0" presId="urn:microsoft.com/office/officeart/2005/8/layout/lProcess2"/>
    <dgm:cxn modelId="{83248F75-2D75-48BA-8EF7-2DE91AA12F01}" type="presParOf" srcId="{01B32A16-D702-43EF-9E72-C485EA6BD9B3}" destId="{EDC12B83-2F96-4275-9EAC-461BF2F42D42}" srcOrd="0" destOrd="0" presId="urn:microsoft.com/office/officeart/2005/8/layout/lProcess2"/>
    <dgm:cxn modelId="{D16149D1-105E-41B8-BA55-F409930EBA4D}" type="presParOf" srcId="{EDC12B83-2F96-4275-9EAC-461BF2F42D42}" destId="{5E8763AD-7086-4C5B-B1DD-CB9B6497CC6F}" srcOrd="0" destOrd="0" presId="urn:microsoft.com/office/officeart/2005/8/layout/lProcess2"/>
    <dgm:cxn modelId="{55D8AE10-FDB4-4275-BB0F-5B940F677C3C}" type="presParOf" srcId="{EDC12B83-2F96-4275-9EAC-461BF2F42D42}" destId="{CF1CE187-9929-4EDC-B4C2-95D1519C026F}" srcOrd="1" destOrd="0" presId="urn:microsoft.com/office/officeart/2005/8/layout/lProcess2"/>
    <dgm:cxn modelId="{7E9B12E8-6948-46CA-A4A1-223F1E523DFF}"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pt>
    <dgm:pt modelId="{F484408A-3564-4C62-8AF6-F73E0AE6D5D5}" type="pres">
      <dgm:prSet presAssocID="{5582A44C-3C84-4834-B298-99659775BAC5}" presName="textNode" presStyleLbl="bgShp" presStyleIdx="0" presStyleCnt="1"/>
      <dgm:spPr/>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pt>
  </dgm:ptLst>
  <dgm:cxnLst>
    <dgm:cxn modelId="{F1C2866B-B5E7-49C2-A40C-16F7D2699B11}" type="presOf" srcId="{B8BFFE7E-C84B-4B8C-8BA0-DBF65A42F044}" destId="{BE494EC0-CA41-4FE5-A51D-81F3756C4152}" srcOrd="0" destOrd="0" presId="urn:microsoft.com/office/officeart/2005/8/layout/lProcess2"/>
    <dgm:cxn modelId="{C9682EAA-0517-4664-B11F-E3DE2942730C}" type="presOf" srcId="{5582A44C-3C84-4834-B298-99659775BAC5}" destId="{F484408A-3564-4C62-8AF6-F73E0AE6D5D5}" srcOrd="1"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AE55EDB1-2638-4035-8079-480D115525B6}" type="presOf" srcId="{5582A44C-3C84-4834-B298-99659775BAC5}" destId="{A87FAD9A-28AF-4542-ADA2-4DBF96AA359D}" srcOrd="0" destOrd="0" presId="urn:microsoft.com/office/officeart/2005/8/layout/lProcess2"/>
    <dgm:cxn modelId="{C47AE8EE-6139-45FA-A46A-3787394A1392}" type="presOf" srcId="{B5C5E438-D128-48CC-A1E9-E0A1DD3BF88B}" destId="{C3EC506B-D0CD-4B79-AB7A-47F738EBC6B2}"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306334EF-C6BD-4FD0-91E1-AC1CF92B3360}" type="presOf" srcId="{CB2E0D75-E9DC-4294-8EC7-797DED2B21A6}" destId="{5E8763AD-7086-4C5B-B1DD-CB9B6497CC6F}"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10DC6EA7-0B75-4FFE-B721-F9DAFF853F52}" type="presParOf" srcId="{C3EC506B-D0CD-4B79-AB7A-47F738EBC6B2}" destId="{D7591212-2CD3-4B3D-8601-A62DACD08F36}" srcOrd="0" destOrd="0" presId="urn:microsoft.com/office/officeart/2005/8/layout/lProcess2"/>
    <dgm:cxn modelId="{8E2F949E-B5B9-4AC7-B597-10FEFB88E0B5}" type="presParOf" srcId="{D7591212-2CD3-4B3D-8601-A62DACD08F36}" destId="{A87FAD9A-28AF-4542-ADA2-4DBF96AA359D}" srcOrd="0" destOrd="0" presId="urn:microsoft.com/office/officeart/2005/8/layout/lProcess2"/>
    <dgm:cxn modelId="{FA3AEBFD-8596-4EC2-9F9F-6E8F72362784}" type="presParOf" srcId="{D7591212-2CD3-4B3D-8601-A62DACD08F36}" destId="{F484408A-3564-4C62-8AF6-F73E0AE6D5D5}" srcOrd="1" destOrd="0" presId="urn:microsoft.com/office/officeart/2005/8/layout/lProcess2"/>
    <dgm:cxn modelId="{359D6BCD-8C7E-425D-8D1D-4FC94897B36C}" type="presParOf" srcId="{D7591212-2CD3-4B3D-8601-A62DACD08F36}" destId="{01B32A16-D702-43EF-9E72-C485EA6BD9B3}" srcOrd="2" destOrd="0" presId="urn:microsoft.com/office/officeart/2005/8/layout/lProcess2"/>
    <dgm:cxn modelId="{5B05407E-F500-4855-822E-A7EB33AF0F85}" type="presParOf" srcId="{01B32A16-D702-43EF-9E72-C485EA6BD9B3}" destId="{EDC12B83-2F96-4275-9EAC-461BF2F42D42}" srcOrd="0" destOrd="0" presId="urn:microsoft.com/office/officeart/2005/8/layout/lProcess2"/>
    <dgm:cxn modelId="{ECC94BC4-9DE1-41F4-8CB3-E8AEE71EEEA9}" type="presParOf" srcId="{EDC12B83-2F96-4275-9EAC-461BF2F42D42}" destId="{5E8763AD-7086-4C5B-B1DD-CB9B6497CC6F}" srcOrd="0" destOrd="0" presId="urn:microsoft.com/office/officeart/2005/8/layout/lProcess2"/>
    <dgm:cxn modelId="{F68A0FF9-8E6A-4776-922F-B6468682F4AD}" type="presParOf" srcId="{EDC12B83-2F96-4275-9EAC-461BF2F42D42}" destId="{CF1CE187-9929-4EDC-B4C2-95D1519C026F}" srcOrd="1" destOrd="0" presId="urn:microsoft.com/office/officeart/2005/8/layout/lProcess2"/>
    <dgm:cxn modelId="{4D2B5B82-23B9-4BD9-94A6-63510E19EDFB}"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SMRAM</a:t>
          </a:r>
        </a:p>
        <a:p>
          <a:pPr marL="0" lvl="0" indent="0" algn="ctr" defTabSz="1066800">
            <a:lnSpc>
              <a:spcPct val="90000"/>
            </a:lnSpc>
            <a:spcBef>
              <a:spcPct val="0"/>
            </a:spcBef>
            <a:spcAft>
              <a:spcPct val="35000"/>
            </a:spcAft>
            <a:buNone/>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Legacy BIOS Shadow</a:t>
          </a:r>
        </a:p>
        <a:p>
          <a:pPr marL="0" lvl="0" indent="0" algn="ctr" defTabSz="844550">
            <a:lnSpc>
              <a:spcPct val="90000"/>
            </a:lnSpc>
            <a:spcBef>
              <a:spcPct val="0"/>
            </a:spcBef>
            <a:spcAft>
              <a:spcPct val="35000"/>
            </a:spcAft>
            <a:buNone/>
          </a:pPr>
          <a:r>
            <a:rPr lang="en-US" sz="1900" kern="1200" dirty="0"/>
            <a:t>(F/ E-segments)</a:t>
          </a:r>
        </a:p>
        <a:p>
          <a:pPr marL="0" lvl="0" indent="0" algn="ctr" defTabSz="844550">
            <a:lnSpc>
              <a:spcPct val="90000"/>
            </a:lnSpc>
            <a:spcBef>
              <a:spcPct val="0"/>
            </a:spcBef>
            <a:spcAft>
              <a:spcPct val="35000"/>
            </a:spcAft>
            <a:buNone/>
          </a:pPr>
          <a:r>
            <a:rPr lang="en-US" sz="1900" kern="1200" dirty="0"/>
            <a:t>PA = 0xF0000</a:t>
          </a:r>
        </a:p>
        <a:p>
          <a:pPr marL="0" lvl="0" indent="0" algn="ctr" defTabSz="844550">
            <a:lnSpc>
              <a:spcPct val="90000"/>
            </a:lnSpc>
            <a:spcBef>
              <a:spcPct val="0"/>
            </a:spcBef>
            <a:spcAft>
              <a:spcPct val="35000"/>
            </a:spcAft>
            <a:buNone/>
          </a:pPr>
          <a:endParaRPr lang="en-US" sz="1900" kern="1200" dirty="0"/>
        </a:p>
        <a:p>
          <a:pPr marL="0" lvl="0" indent="0" algn="ctr" defTabSz="844550">
            <a:lnSpc>
              <a:spcPct val="90000"/>
            </a:lnSpc>
            <a:spcBef>
              <a:spcPct val="0"/>
            </a:spcBef>
            <a:spcAft>
              <a:spcPct val="35000"/>
            </a:spcAft>
            <a:buNone/>
          </a:pPr>
          <a:endParaRPr lang="en-US" sz="1900" kern="1200" dirty="0"/>
        </a:p>
      </dsp:txBody>
      <dsp:txXfrm>
        <a:off x="393812" y="2806868"/>
        <a:ext cx="2544153" cy="19489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a:p>
          <a:pPr marL="0" lvl="0" indent="0" algn="ctr" defTabSz="889000">
            <a:lnSpc>
              <a:spcPct val="90000"/>
            </a:lnSpc>
            <a:spcBef>
              <a:spcPct val="0"/>
            </a:spcBef>
            <a:spcAft>
              <a:spcPct val="35000"/>
            </a:spcAft>
            <a:buNone/>
          </a:pPr>
          <a:r>
            <a:rPr lang="en-US" sz="1600" kern="1200" dirty="0"/>
            <a:t>(SMRAM is not protected)</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5230" y="3151309"/>
        <a:ext cx="2601318" cy="9884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FF0000"/>
        </a:solidFill>
        <a:ln w="508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a:p>
          <a:pPr marL="0" lvl="0" indent="0" algn="ctr" defTabSz="889000">
            <a:lnSpc>
              <a:spcPct val="90000"/>
            </a:lnSpc>
            <a:spcBef>
              <a:spcPct val="0"/>
            </a:spcBef>
            <a:spcAft>
              <a:spcPct val="35000"/>
            </a:spcAft>
            <a:buNone/>
          </a:pPr>
          <a:r>
            <a:rPr lang="en-US" sz="1600" kern="1200" dirty="0"/>
            <a:t>(SMRAM is not protected)</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5230" y="3151309"/>
        <a:ext cx="2601318" cy="988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SMRAM</a:t>
          </a:r>
        </a:p>
        <a:p>
          <a:pPr marL="0" lvl="0" indent="0" algn="ctr" defTabSz="1066800">
            <a:lnSpc>
              <a:spcPct val="90000"/>
            </a:lnSpc>
            <a:spcBef>
              <a:spcPct val="0"/>
            </a:spcBef>
            <a:spcAft>
              <a:spcPct val="35000"/>
            </a:spcAft>
            <a:buNone/>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Legacy BIOS Shadow</a:t>
          </a:r>
        </a:p>
        <a:p>
          <a:pPr marL="0" lvl="0" indent="0" algn="ctr" defTabSz="844550">
            <a:lnSpc>
              <a:spcPct val="90000"/>
            </a:lnSpc>
            <a:spcBef>
              <a:spcPct val="0"/>
            </a:spcBef>
            <a:spcAft>
              <a:spcPct val="35000"/>
            </a:spcAft>
            <a:buNone/>
          </a:pPr>
          <a:r>
            <a:rPr lang="en-US" sz="1900" kern="1200" dirty="0"/>
            <a:t>(F/ E-segments)</a:t>
          </a:r>
        </a:p>
        <a:p>
          <a:pPr marL="0" lvl="0" indent="0" algn="ctr" defTabSz="844550">
            <a:lnSpc>
              <a:spcPct val="90000"/>
            </a:lnSpc>
            <a:spcBef>
              <a:spcPct val="0"/>
            </a:spcBef>
            <a:spcAft>
              <a:spcPct val="35000"/>
            </a:spcAft>
            <a:buNone/>
          </a:pPr>
          <a:r>
            <a:rPr lang="en-US" sz="1900" kern="1200" dirty="0"/>
            <a:t>PA = 0xF0000</a:t>
          </a:r>
        </a:p>
        <a:p>
          <a:pPr marL="0" lvl="0" indent="0" algn="ctr" defTabSz="844550">
            <a:lnSpc>
              <a:spcPct val="90000"/>
            </a:lnSpc>
            <a:spcBef>
              <a:spcPct val="0"/>
            </a:spcBef>
            <a:spcAft>
              <a:spcPct val="35000"/>
            </a:spcAft>
            <a:buNone/>
          </a:pPr>
          <a:endParaRPr lang="en-US" sz="1900" kern="1200" dirty="0"/>
        </a:p>
        <a:p>
          <a:pPr marL="0" lvl="0" indent="0" algn="ctr" defTabSz="844550">
            <a:lnSpc>
              <a:spcPct val="90000"/>
            </a:lnSpc>
            <a:spcBef>
              <a:spcPct val="0"/>
            </a:spcBef>
            <a:spcAft>
              <a:spcPct val="35000"/>
            </a:spcAft>
            <a:buNone/>
          </a:pPr>
          <a:endParaRPr lang="en-US" sz="1900" kern="1200" dirty="0"/>
        </a:p>
      </dsp:txBody>
      <dsp:txXfrm>
        <a:off x="393812" y="2806868"/>
        <a:ext cx="2544153" cy="1948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SMRAM</a:t>
          </a:r>
        </a:p>
        <a:p>
          <a:pPr marL="0" lvl="0" indent="0" algn="ctr" defTabSz="1066800">
            <a:lnSpc>
              <a:spcPct val="90000"/>
            </a:lnSpc>
            <a:spcBef>
              <a:spcPct val="0"/>
            </a:spcBef>
            <a:spcAft>
              <a:spcPct val="35000"/>
            </a:spcAft>
            <a:buNone/>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Legacy BIOS Shadow</a:t>
          </a:r>
        </a:p>
        <a:p>
          <a:pPr marL="0" lvl="0" indent="0" algn="ctr" defTabSz="844550">
            <a:lnSpc>
              <a:spcPct val="90000"/>
            </a:lnSpc>
            <a:spcBef>
              <a:spcPct val="0"/>
            </a:spcBef>
            <a:spcAft>
              <a:spcPct val="35000"/>
            </a:spcAft>
            <a:buNone/>
          </a:pPr>
          <a:r>
            <a:rPr lang="en-US" sz="1900" kern="1200" dirty="0"/>
            <a:t>(F/ E-segments)</a:t>
          </a:r>
        </a:p>
        <a:p>
          <a:pPr marL="0" lvl="0" indent="0" algn="ctr" defTabSz="844550">
            <a:lnSpc>
              <a:spcPct val="90000"/>
            </a:lnSpc>
            <a:spcBef>
              <a:spcPct val="0"/>
            </a:spcBef>
            <a:spcAft>
              <a:spcPct val="35000"/>
            </a:spcAft>
            <a:buNone/>
          </a:pPr>
          <a:r>
            <a:rPr lang="en-US" sz="1900" kern="1200" dirty="0"/>
            <a:t>PA = 0xF0000</a:t>
          </a:r>
        </a:p>
        <a:p>
          <a:pPr marL="0" lvl="0" indent="0" algn="ctr" defTabSz="844550">
            <a:lnSpc>
              <a:spcPct val="90000"/>
            </a:lnSpc>
            <a:spcBef>
              <a:spcPct val="0"/>
            </a:spcBef>
            <a:spcAft>
              <a:spcPct val="35000"/>
            </a:spcAft>
            <a:buNone/>
          </a:pPr>
          <a:endParaRPr lang="en-US" sz="1900" kern="1200" dirty="0"/>
        </a:p>
        <a:p>
          <a:pPr marL="0" lvl="0" indent="0" algn="ctr" defTabSz="844550">
            <a:lnSpc>
              <a:spcPct val="90000"/>
            </a:lnSpc>
            <a:spcBef>
              <a:spcPct val="0"/>
            </a:spcBef>
            <a:spcAft>
              <a:spcPct val="35000"/>
            </a:spcAft>
            <a:buNone/>
          </a:pPr>
          <a:endParaRPr lang="en-US" sz="1900" kern="1200" dirty="0"/>
        </a:p>
      </dsp:txBody>
      <dsp:txXfrm>
        <a:off x="393812" y="2806868"/>
        <a:ext cx="2544153" cy="1948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31779" cy="1354802"/>
      </dsp:txXfrm>
    </dsp:sp>
    <dsp:sp modelId="{5E8763AD-7086-4C5B-B1DD-CB9B6497CC6F}">
      <dsp:nvSpPr>
        <dsp:cNvPr id="0" name=""/>
        <dsp:cNvSpPr/>
      </dsp:nvSpPr>
      <dsp:spPr>
        <a:xfrm>
          <a:off x="333177" y="1103072"/>
          <a:ext cx="2665423" cy="141998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SMI Handlers in SMRAM</a:t>
          </a:r>
        </a:p>
        <a:p>
          <a:pPr marL="0" lvl="0" indent="0" algn="ctr" defTabSz="889000">
            <a:lnSpc>
              <a:spcPct val="90000"/>
            </a:lnSpc>
            <a:spcBef>
              <a:spcPct val="0"/>
            </a:spcBef>
            <a:spcAft>
              <a:spcPct val="35000"/>
            </a:spcAft>
            <a:buNone/>
          </a:pPr>
          <a:endParaRPr lang="en-US" sz="2000" kern="1200" dirty="0"/>
        </a:p>
      </dsp:txBody>
      <dsp:txXfrm>
        <a:off x="374767" y="1144662"/>
        <a:ext cx="2582243" cy="1336801"/>
      </dsp:txXfrm>
    </dsp:sp>
    <dsp:sp modelId="{BE494EC0-CA41-4FE5-A51D-81F3756C4152}">
      <dsp:nvSpPr>
        <dsp:cNvPr id="0" name=""/>
        <dsp:cNvSpPr/>
      </dsp:nvSpPr>
      <dsp:spPr>
        <a:xfrm>
          <a:off x="333177" y="2931483"/>
          <a:ext cx="2665423" cy="1408634"/>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74434" y="2972740"/>
        <a:ext cx="2582909" cy="132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31779" cy="1354802"/>
      </dsp:txXfrm>
    </dsp:sp>
    <dsp:sp modelId="{5E8763AD-7086-4C5B-B1DD-CB9B6497CC6F}">
      <dsp:nvSpPr>
        <dsp:cNvPr id="0" name=""/>
        <dsp:cNvSpPr/>
      </dsp:nvSpPr>
      <dsp:spPr>
        <a:xfrm>
          <a:off x="333177" y="1103072"/>
          <a:ext cx="2665423" cy="141998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SMI Handlers in SMRAM</a:t>
          </a:r>
        </a:p>
        <a:p>
          <a:pPr marL="0" lvl="0" indent="0" algn="ctr" defTabSz="889000">
            <a:lnSpc>
              <a:spcPct val="90000"/>
            </a:lnSpc>
            <a:spcBef>
              <a:spcPct val="0"/>
            </a:spcBef>
            <a:spcAft>
              <a:spcPct val="35000"/>
            </a:spcAft>
            <a:buNone/>
          </a:pPr>
          <a:endParaRPr lang="en-US" sz="2000" kern="1200" dirty="0"/>
        </a:p>
      </dsp:txBody>
      <dsp:txXfrm>
        <a:off x="374767" y="1144662"/>
        <a:ext cx="2582243" cy="1336801"/>
      </dsp:txXfrm>
    </dsp:sp>
    <dsp:sp modelId="{BE494EC0-CA41-4FE5-A51D-81F3756C4152}">
      <dsp:nvSpPr>
        <dsp:cNvPr id="0" name=""/>
        <dsp:cNvSpPr/>
      </dsp:nvSpPr>
      <dsp:spPr>
        <a:xfrm>
          <a:off x="333177" y="2931483"/>
          <a:ext cx="2665423" cy="1408634"/>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74434" y="2972740"/>
        <a:ext cx="2582909" cy="132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3253"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3253" y="0"/>
        <a:ext cx="3328525" cy="1354802"/>
      </dsp:txXfrm>
    </dsp:sp>
    <dsp:sp modelId="{5E8763AD-7086-4C5B-B1DD-CB9B6497CC6F}">
      <dsp:nvSpPr>
        <dsp:cNvPr id="0" name=""/>
        <dsp:cNvSpPr/>
      </dsp:nvSpPr>
      <dsp:spPr>
        <a:xfrm>
          <a:off x="334479" y="908424"/>
          <a:ext cx="2662820" cy="1788182"/>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dsp:txBody>
      <dsp:txXfrm>
        <a:off x="386853" y="960798"/>
        <a:ext cx="2558072" cy="1683434"/>
      </dsp:txXfrm>
    </dsp:sp>
    <dsp:sp modelId="{BE494EC0-CA41-4FE5-A51D-81F3756C4152}">
      <dsp:nvSpPr>
        <dsp:cNvPr id="0" name=""/>
        <dsp:cNvSpPr/>
      </dsp:nvSpPr>
      <dsp:spPr>
        <a:xfrm>
          <a:off x="336210" y="3112420"/>
          <a:ext cx="2662820" cy="109708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8343" y="3144553"/>
        <a:ext cx="2598554" cy="1032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5230" y="3151309"/>
        <a:ext cx="2601318" cy="9884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5230" y="3151309"/>
        <a:ext cx="2601318" cy="9884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OS Memory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dsp:txBody>
      <dsp:txXfrm>
        <a:off x="365230" y="3151309"/>
        <a:ext cx="2601318" cy="98841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C7435B-D920-40EA-B5A8-94BD75685236}" type="datetimeFigureOut">
              <a:rPr lang="en-US" smtClean="0"/>
              <a:pPr/>
              <a:t>5/9/2017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13037-7791-448C-A1F2-0416EF80352F}" type="slidenum">
              <a:rPr lang="en-US" smtClean="0"/>
              <a:pPr/>
              <a:t>‹#›</a:t>
            </a:fld>
            <a:endParaRPr lang="en-US"/>
          </a:p>
        </p:txBody>
      </p:sp>
    </p:spTree>
    <p:extLst>
      <p:ext uri="{BB962C8B-B14F-4D97-AF65-F5344CB8AC3E}">
        <p14:creationId xmlns:p14="http://schemas.microsoft.com/office/powerpoint/2010/main" val="151931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77760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022340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18</a:t>
            </a:fld>
            <a:endParaRPr lang="en-US"/>
          </a:p>
        </p:txBody>
      </p:sp>
    </p:spTree>
    <p:extLst>
      <p:ext uri="{BB962C8B-B14F-4D97-AF65-F5344CB8AC3E}">
        <p14:creationId xmlns:p14="http://schemas.microsoft.com/office/powerpoint/2010/main" val="444909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958821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02189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a:p>
        </p:txBody>
      </p:sp>
    </p:spTree>
    <p:extLst>
      <p:ext uri="{BB962C8B-B14F-4D97-AF65-F5344CB8AC3E}">
        <p14:creationId xmlns:p14="http://schemas.microsoft.com/office/powerpoint/2010/main" val="34110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a:p>
        </p:txBody>
      </p:sp>
    </p:spTree>
    <p:extLst>
      <p:ext uri="{BB962C8B-B14F-4D97-AF65-F5344CB8AC3E}">
        <p14:creationId xmlns:p14="http://schemas.microsoft.com/office/powerpoint/2010/main" val="183259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107192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5243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4430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16050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109975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28</a:t>
            </a:fld>
            <a:endParaRPr lang="en-US"/>
          </a:p>
        </p:txBody>
      </p:sp>
    </p:spTree>
    <p:extLst>
      <p:ext uri="{BB962C8B-B14F-4D97-AF65-F5344CB8AC3E}">
        <p14:creationId xmlns:p14="http://schemas.microsoft.com/office/powerpoint/2010/main" val="42624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a:p>
        </p:txBody>
      </p:sp>
    </p:spTree>
    <p:extLst>
      <p:ext uri="{BB962C8B-B14F-4D97-AF65-F5344CB8AC3E}">
        <p14:creationId xmlns:p14="http://schemas.microsoft.com/office/powerpoint/2010/main" val="223087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31</a:t>
            </a:fld>
            <a:endParaRPr lang="en-US"/>
          </a:p>
        </p:txBody>
      </p:sp>
    </p:spTree>
    <p:extLst>
      <p:ext uri="{BB962C8B-B14F-4D97-AF65-F5344CB8AC3E}">
        <p14:creationId xmlns:p14="http://schemas.microsoft.com/office/powerpoint/2010/main" val="20949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32</a:t>
            </a:fld>
            <a:endParaRPr lang="en-US"/>
          </a:p>
        </p:txBody>
      </p:sp>
    </p:spTree>
    <p:extLst>
      <p:ext uri="{BB962C8B-B14F-4D97-AF65-F5344CB8AC3E}">
        <p14:creationId xmlns:p14="http://schemas.microsoft.com/office/powerpoint/2010/main" val="2750044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a:t>
            </a:fld>
            <a:endParaRPr lang="en-US"/>
          </a:p>
        </p:txBody>
      </p:sp>
    </p:spTree>
    <p:extLst>
      <p:ext uri="{BB962C8B-B14F-4D97-AF65-F5344CB8AC3E}">
        <p14:creationId xmlns:p14="http://schemas.microsoft.com/office/powerpoint/2010/main" val="3956949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34</a:t>
            </a:fld>
            <a:endParaRPr lang="en-US"/>
          </a:p>
        </p:txBody>
      </p:sp>
    </p:spTree>
    <p:extLst>
      <p:ext uri="{BB962C8B-B14F-4D97-AF65-F5344CB8AC3E}">
        <p14:creationId xmlns:p14="http://schemas.microsoft.com/office/powerpoint/2010/main" val="2105450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35</a:t>
            </a:fld>
            <a:endParaRPr lang="en-US"/>
          </a:p>
        </p:txBody>
      </p:sp>
    </p:spTree>
    <p:extLst>
      <p:ext uri="{BB962C8B-B14F-4D97-AF65-F5344CB8AC3E}">
        <p14:creationId xmlns:p14="http://schemas.microsoft.com/office/powerpoint/2010/main" val="194346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89025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38</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23444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361724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a:p>
        </p:txBody>
      </p:sp>
    </p:spTree>
    <p:extLst>
      <p:ext uri="{BB962C8B-B14F-4D97-AF65-F5344CB8AC3E}">
        <p14:creationId xmlns:p14="http://schemas.microsoft.com/office/powerpoint/2010/main" val="2123521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43</a:t>
            </a:fld>
            <a:endParaRPr lang="en-US"/>
          </a:p>
        </p:txBody>
      </p:sp>
    </p:spTree>
    <p:extLst>
      <p:ext uri="{BB962C8B-B14F-4D97-AF65-F5344CB8AC3E}">
        <p14:creationId xmlns:p14="http://schemas.microsoft.com/office/powerpoint/2010/main" val="3752601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45</a:t>
            </a:fld>
            <a:endParaRPr lang="en-US"/>
          </a:p>
        </p:txBody>
      </p:sp>
    </p:spTree>
    <p:extLst>
      <p:ext uri="{BB962C8B-B14F-4D97-AF65-F5344CB8AC3E}">
        <p14:creationId xmlns:p14="http://schemas.microsoft.com/office/powerpoint/2010/main" val="3713587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405515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420752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48</a:t>
            </a:fld>
            <a:endParaRPr lang="en-US"/>
          </a:p>
        </p:txBody>
      </p:sp>
    </p:spTree>
    <p:extLst>
      <p:ext uri="{BB962C8B-B14F-4D97-AF65-F5344CB8AC3E}">
        <p14:creationId xmlns:p14="http://schemas.microsoft.com/office/powerpoint/2010/main" val="3730336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49</a:t>
            </a:fld>
            <a:endParaRPr lang="en-US"/>
          </a:p>
        </p:txBody>
      </p:sp>
    </p:spTree>
    <p:extLst>
      <p:ext uri="{BB962C8B-B14F-4D97-AF65-F5344CB8AC3E}">
        <p14:creationId xmlns:p14="http://schemas.microsoft.com/office/powerpoint/2010/main" val="366371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50</a:t>
            </a:fld>
            <a:endParaRPr lang="en-US"/>
          </a:p>
        </p:txBody>
      </p:sp>
    </p:spTree>
    <p:extLst>
      <p:ext uri="{BB962C8B-B14F-4D97-AF65-F5344CB8AC3E}">
        <p14:creationId xmlns:p14="http://schemas.microsoft.com/office/powerpoint/2010/main" val="261618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51</a:t>
            </a:fld>
            <a:endParaRPr lang="en-US"/>
          </a:p>
        </p:txBody>
      </p:sp>
    </p:spTree>
    <p:extLst>
      <p:ext uri="{BB962C8B-B14F-4D97-AF65-F5344CB8AC3E}">
        <p14:creationId xmlns:p14="http://schemas.microsoft.com/office/powerpoint/2010/main" val="244098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806158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52</a:t>
            </a:fld>
            <a:endParaRPr lang="en-US"/>
          </a:p>
        </p:txBody>
      </p:sp>
    </p:spTree>
    <p:extLst>
      <p:ext uri="{BB962C8B-B14F-4D97-AF65-F5344CB8AC3E}">
        <p14:creationId xmlns:p14="http://schemas.microsoft.com/office/powerpoint/2010/main" val="1309773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53</a:t>
            </a:fld>
            <a:endParaRPr lang="en-US"/>
          </a:p>
        </p:txBody>
      </p:sp>
    </p:spTree>
    <p:extLst>
      <p:ext uri="{BB962C8B-B14F-4D97-AF65-F5344CB8AC3E}">
        <p14:creationId xmlns:p14="http://schemas.microsoft.com/office/powerpoint/2010/main" val="2169454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54</a:t>
            </a:fld>
            <a:endParaRPr lang="en-US"/>
          </a:p>
        </p:txBody>
      </p:sp>
    </p:spTree>
    <p:extLst>
      <p:ext uri="{BB962C8B-B14F-4D97-AF65-F5344CB8AC3E}">
        <p14:creationId xmlns:p14="http://schemas.microsoft.com/office/powerpoint/2010/main" val="808461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3754585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56</a:t>
            </a:fld>
            <a:endParaRPr lang="en-US"/>
          </a:p>
        </p:txBody>
      </p:sp>
    </p:spTree>
    <p:extLst>
      <p:ext uri="{BB962C8B-B14F-4D97-AF65-F5344CB8AC3E}">
        <p14:creationId xmlns:p14="http://schemas.microsoft.com/office/powerpoint/2010/main" val="745191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57</a:t>
            </a:fld>
            <a:endParaRPr lang="en-US"/>
          </a:p>
        </p:txBody>
      </p:sp>
    </p:spTree>
    <p:extLst>
      <p:ext uri="{BB962C8B-B14F-4D97-AF65-F5344CB8AC3E}">
        <p14:creationId xmlns:p14="http://schemas.microsoft.com/office/powerpoint/2010/main" val="3807991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58</a:t>
            </a:fld>
            <a:endParaRPr lang="en-US"/>
          </a:p>
        </p:txBody>
      </p:sp>
    </p:spTree>
    <p:extLst>
      <p:ext uri="{BB962C8B-B14F-4D97-AF65-F5344CB8AC3E}">
        <p14:creationId xmlns:p14="http://schemas.microsoft.com/office/powerpoint/2010/main" val="3908195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59</a:t>
            </a:fld>
            <a:endParaRPr lang="en-US"/>
          </a:p>
        </p:txBody>
      </p:sp>
    </p:spTree>
    <p:extLst>
      <p:ext uri="{BB962C8B-B14F-4D97-AF65-F5344CB8AC3E}">
        <p14:creationId xmlns:p14="http://schemas.microsoft.com/office/powerpoint/2010/main" val="77325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60</a:t>
            </a:fld>
            <a:endParaRPr lang="en-US"/>
          </a:p>
        </p:txBody>
      </p:sp>
    </p:spTree>
    <p:extLst>
      <p:ext uri="{BB962C8B-B14F-4D97-AF65-F5344CB8AC3E}">
        <p14:creationId xmlns:p14="http://schemas.microsoft.com/office/powerpoint/2010/main" val="114267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61</a:t>
            </a:fld>
            <a:endParaRPr lang="en-US"/>
          </a:p>
        </p:txBody>
      </p:sp>
    </p:spTree>
    <p:extLst>
      <p:ext uri="{BB962C8B-B14F-4D97-AF65-F5344CB8AC3E}">
        <p14:creationId xmlns:p14="http://schemas.microsoft.com/office/powerpoint/2010/main" val="11835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855191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63</a:t>
            </a:fld>
            <a:endParaRPr lang="en-US"/>
          </a:p>
        </p:txBody>
      </p:sp>
    </p:spTree>
    <p:extLst>
      <p:ext uri="{BB962C8B-B14F-4D97-AF65-F5344CB8AC3E}">
        <p14:creationId xmlns:p14="http://schemas.microsoft.com/office/powerpoint/2010/main" val="3330600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64</a:t>
            </a:fld>
            <a:endParaRPr lang="en-US"/>
          </a:p>
        </p:txBody>
      </p:sp>
    </p:spTree>
    <p:extLst>
      <p:ext uri="{BB962C8B-B14F-4D97-AF65-F5344CB8AC3E}">
        <p14:creationId xmlns:p14="http://schemas.microsoft.com/office/powerpoint/2010/main" val="3146124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65</a:t>
            </a:fld>
            <a:endParaRPr lang="en-US"/>
          </a:p>
        </p:txBody>
      </p:sp>
    </p:spTree>
    <p:extLst>
      <p:ext uri="{BB962C8B-B14F-4D97-AF65-F5344CB8AC3E}">
        <p14:creationId xmlns:p14="http://schemas.microsoft.com/office/powerpoint/2010/main" val="1943075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68</a:t>
            </a:fld>
            <a:endParaRPr lang="en-US"/>
          </a:p>
        </p:txBody>
      </p:sp>
    </p:spTree>
    <p:extLst>
      <p:ext uri="{BB962C8B-B14F-4D97-AF65-F5344CB8AC3E}">
        <p14:creationId xmlns:p14="http://schemas.microsoft.com/office/powerpoint/2010/main" val="1451959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69</a:t>
            </a:fld>
            <a:endParaRPr lang="en-US"/>
          </a:p>
        </p:txBody>
      </p:sp>
    </p:spTree>
    <p:extLst>
      <p:ext uri="{BB962C8B-B14F-4D97-AF65-F5344CB8AC3E}">
        <p14:creationId xmlns:p14="http://schemas.microsoft.com/office/powerpoint/2010/main" val="2854004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70</a:t>
            </a:fld>
            <a:endParaRPr lang="en-US"/>
          </a:p>
        </p:txBody>
      </p:sp>
    </p:spTree>
    <p:extLst>
      <p:ext uri="{BB962C8B-B14F-4D97-AF65-F5344CB8AC3E}">
        <p14:creationId xmlns:p14="http://schemas.microsoft.com/office/powerpoint/2010/main" val="277006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71</a:t>
            </a:fld>
            <a:endParaRPr lang="en-US"/>
          </a:p>
        </p:txBody>
      </p:sp>
    </p:spTree>
    <p:extLst>
      <p:ext uri="{BB962C8B-B14F-4D97-AF65-F5344CB8AC3E}">
        <p14:creationId xmlns:p14="http://schemas.microsoft.com/office/powerpoint/2010/main" val="1053659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81</a:t>
            </a:fld>
            <a:endParaRPr lang="en-US"/>
          </a:p>
        </p:txBody>
      </p:sp>
    </p:spTree>
    <p:extLst>
      <p:ext uri="{BB962C8B-B14F-4D97-AF65-F5344CB8AC3E}">
        <p14:creationId xmlns:p14="http://schemas.microsoft.com/office/powerpoint/2010/main" val="14353170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049704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87931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33469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6298219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528393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855508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510468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090230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12143984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14165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98</a:t>
            </a:fld>
            <a:endParaRPr lang="en-US"/>
          </a:p>
        </p:txBody>
      </p:sp>
    </p:spTree>
    <p:extLst>
      <p:ext uri="{BB962C8B-B14F-4D97-AF65-F5344CB8AC3E}">
        <p14:creationId xmlns:p14="http://schemas.microsoft.com/office/powerpoint/2010/main" val="814694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99</a:t>
            </a:fld>
            <a:endParaRPr lang="en-US"/>
          </a:p>
        </p:txBody>
      </p:sp>
    </p:spTree>
    <p:extLst>
      <p:ext uri="{BB962C8B-B14F-4D97-AF65-F5344CB8AC3E}">
        <p14:creationId xmlns:p14="http://schemas.microsoft.com/office/powerpoint/2010/main" val="8146946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5F23BC-A11C-4520-A18F-B68B3BDFC4E5}" type="slidenum">
              <a:rPr lang="en-US" smtClean="0"/>
              <a:pPr/>
              <a:t>101</a:t>
            </a:fld>
            <a:endParaRPr lang="en-US" dirty="0"/>
          </a:p>
        </p:txBody>
      </p:sp>
    </p:spTree>
    <p:extLst>
      <p:ext uri="{BB962C8B-B14F-4D97-AF65-F5344CB8AC3E}">
        <p14:creationId xmlns:p14="http://schemas.microsoft.com/office/powerpoint/2010/main" val="326481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87378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7528867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103</a:t>
            </a:fld>
            <a:endParaRPr lang="en-US"/>
          </a:p>
        </p:txBody>
      </p:sp>
    </p:spTree>
    <p:extLst>
      <p:ext uri="{BB962C8B-B14F-4D97-AF65-F5344CB8AC3E}">
        <p14:creationId xmlns:p14="http://schemas.microsoft.com/office/powerpoint/2010/main" val="4241445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F23BC-A11C-4520-A18F-B68B3BDFC4E5}"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1060561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11093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107</a:t>
            </a:fld>
            <a:endParaRPr lang="en-US"/>
          </a:p>
        </p:txBody>
      </p:sp>
    </p:spTree>
    <p:extLst>
      <p:ext uri="{BB962C8B-B14F-4D97-AF65-F5344CB8AC3E}">
        <p14:creationId xmlns:p14="http://schemas.microsoft.com/office/powerpoint/2010/main" val="3728786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26673012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32077558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128</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130</a:t>
            </a:fld>
            <a:endParaRPr lang="en-US"/>
          </a:p>
        </p:txBody>
      </p:sp>
    </p:spTree>
    <p:extLst>
      <p:ext uri="{BB962C8B-B14F-4D97-AF65-F5344CB8AC3E}">
        <p14:creationId xmlns:p14="http://schemas.microsoft.com/office/powerpoint/2010/main" val="2046727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209922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01283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808974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3140900"/>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830934"/>
            <a:ext cx="6330212" cy="1233813"/>
          </a:xfrm>
        </p:spPr>
        <p:txBody>
          <a:bodyPr lIns="0" rIns="0">
            <a:normAutofit/>
          </a:bodyPr>
          <a:lstStyle>
            <a:lvl1pPr marL="0" indent="0" algn="l">
              <a:buNone/>
              <a:defRPr sz="1600" baseline="0">
                <a:solidFill>
                  <a:srgbClr val="FFDA00"/>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340982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69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Left Half Image">
    <p:spTree>
      <p:nvGrpSpPr>
        <p:cNvPr id="1" name=""/>
        <p:cNvGrpSpPr/>
        <p:nvPr/>
      </p:nvGrpSpPr>
      <p:grpSpPr>
        <a:xfrm>
          <a:off x="0" y="0"/>
          <a:ext cx="0" cy="0"/>
          <a:chOff x="0" y="0"/>
          <a:chExt cx="0" cy="0"/>
        </a:xfrm>
      </p:grpSpPr>
      <p:sp>
        <p:nvSpPr>
          <p:cNvPr id="2" name="Title 1"/>
          <p:cNvSpPr>
            <a:spLocks noGrp="1"/>
          </p:cNvSpPr>
          <p:nvPr>
            <p:ph type="title"/>
          </p:nvPr>
        </p:nvSpPr>
        <p:spPr>
          <a:xfrm>
            <a:off x="904672" y="241300"/>
            <a:ext cx="6867728" cy="973669"/>
          </a:xfrm>
        </p:spPr>
        <p:txBody>
          <a:bodyPr>
            <a:normAutofit/>
          </a:bodyPr>
          <a:lstStyle>
            <a:lvl1pPr>
              <a:defRPr sz="3200"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7283680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3584575" cy="6493010"/>
          </a:xfrm>
          <a:pattFill prst="dotGrid">
            <a:fgClr>
              <a:schemeClr val="tx1"/>
            </a:fgClr>
            <a:bgClr>
              <a:schemeClr val="bg1"/>
            </a:bgClr>
          </a:pattFill>
        </p:spPr>
        <p:txBody>
          <a:bodyPr vert="horz" lIns="182880" tIns="91440" rIns="182880" bIns="45720" rtlCol="0" anchor="t">
            <a:noAutofit/>
          </a:bodyPr>
          <a:lstStyle>
            <a:lvl1pPr algn="ctr">
              <a:defRPr lang="en-US" sz="2000" dirty="0">
                <a:solidFill>
                  <a:srgbClr val="B71234"/>
                </a:solidFill>
              </a:defRPr>
            </a:lvl1pPr>
          </a:lstStyle>
          <a:p>
            <a:r>
              <a:rPr lang="en-US" dirty="0"/>
              <a:t>Drag picture to placeholder or click icon to add. You must use a full bleed image to fill this entire space.</a:t>
            </a:r>
          </a:p>
        </p:txBody>
      </p:sp>
      <p:sp>
        <p:nvSpPr>
          <p:cNvPr id="2" name="Title 1"/>
          <p:cNvSpPr>
            <a:spLocks noGrp="1"/>
          </p:cNvSpPr>
          <p:nvPr>
            <p:ph type="title"/>
          </p:nvPr>
        </p:nvSpPr>
        <p:spPr>
          <a:xfrm>
            <a:off x="3886200" y="241300"/>
            <a:ext cx="3886200" cy="973669"/>
          </a:xfrm>
        </p:spPr>
        <p:txBody>
          <a:bodyPr/>
          <a:lstStyle>
            <a:lvl1pPr>
              <a:defRPr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24"/>
          </p:nvPr>
        </p:nvSpPr>
        <p:spPr>
          <a:xfrm>
            <a:off x="3886200" y="1224495"/>
            <a:ext cx="3886200" cy="333372"/>
          </a:xfrm>
        </p:spPr>
        <p:txBody>
          <a:bodyPr/>
          <a:lstStyle>
            <a:lvl1pPr>
              <a:tabLst>
                <a:tab pos="230179" algn="l"/>
                <a:tab pos="342886" algn="l"/>
              </a:tabLst>
              <a:defRPr>
                <a:solidFill>
                  <a:schemeClr val="tx2"/>
                </a:solidFill>
              </a:defRPr>
            </a:lvl1pPr>
          </a:lstStyle>
          <a:p>
            <a:pPr lvl="0"/>
            <a:r>
              <a:rPr lang="en-US" dirty="0"/>
              <a:t>Click to edit Master text styles</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14660219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453893" y="6493009"/>
            <a:ext cx="822595" cy="206103"/>
          </a:xfrm>
          <a:prstGeom prst="rect">
            <a:avLst/>
          </a:prstGeom>
        </p:spPr>
        <p:txBody>
          <a:bodyPr lIns="91436" tIns="45718" rIns="91436" bIns="45718"/>
          <a:lstStyle>
            <a:lvl1pPr>
              <a:defRPr>
                <a:solidFill>
                  <a:schemeClr val="bg2"/>
                </a:solidFill>
              </a:defRPr>
            </a:lvl1pPr>
          </a:lstStyle>
          <a:p>
            <a:r>
              <a:rPr lang="en-US"/>
              <a:t>4/21/2014</a:t>
            </a:r>
            <a:endParaRPr lang="en-US" dirty="0"/>
          </a:p>
        </p:txBody>
      </p:sp>
      <p:sp>
        <p:nvSpPr>
          <p:cNvPr id="5" name="Footer Placeholder 4" hidden="1"/>
          <p:cNvSpPr>
            <a:spLocks noGrp="1"/>
          </p:cNvSpPr>
          <p:nvPr>
            <p:ph type="ftr" sz="quarter" idx="11"/>
          </p:nvPr>
        </p:nvSpPr>
        <p:spPr>
          <a:xfrm>
            <a:off x="3097924" y="6493009"/>
            <a:ext cx="2940147" cy="206103"/>
          </a:xfrm>
          <a:prstGeom prst="rect">
            <a:avLst/>
          </a:prstGeom>
        </p:spPr>
        <p:txBody>
          <a:bodyPr lIns="91436" tIns="45718" rIns="91436" bIns="45718"/>
          <a:lstStyle>
            <a:lvl1pPr>
              <a:defRPr>
                <a:solidFill>
                  <a:schemeClr val="bg2"/>
                </a:solidFill>
              </a:defRPr>
            </a:lvl1pPr>
          </a:lstStyle>
          <a:p>
            <a:endParaRPr lang="en-US" dirty="0"/>
          </a:p>
        </p:txBody>
      </p:sp>
      <p:sp>
        <p:nvSpPr>
          <p:cNvPr id="10" name="Title Placeholder 1"/>
          <p:cNvSpPr>
            <a:spLocks noGrp="1"/>
          </p:cNvSpPr>
          <p:nvPr>
            <p:ph type="title"/>
          </p:nvPr>
        </p:nvSpPr>
        <p:spPr>
          <a:xfrm>
            <a:off x="457202" y="241300"/>
            <a:ext cx="7315199" cy="973669"/>
          </a:xfrm>
          <a:prstGeom prst="rect">
            <a:avLst/>
          </a:prstGeom>
        </p:spPr>
        <p:txBody>
          <a:bodyPr vert="horz" lIns="0" tIns="0" rIns="0" bIns="0" rtlCol="0" anchor="b">
            <a:noAutofit/>
          </a:bodyPr>
          <a:lstStyle/>
          <a:p>
            <a:r>
              <a:rPr lang="en-US" dirty="0"/>
              <a:t>Click to edit Master title style</a:t>
            </a:r>
          </a:p>
        </p:txBody>
      </p:sp>
      <p:sp>
        <p:nvSpPr>
          <p:cNvPr id="12" name="Text Placeholder 2"/>
          <p:cNvSpPr>
            <a:spLocks noGrp="1"/>
          </p:cNvSpPr>
          <p:nvPr>
            <p:ph idx="1"/>
          </p:nvPr>
        </p:nvSpPr>
        <p:spPr>
          <a:xfrm>
            <a:off x="457200" y="1839385"/>
            <a:ext cx="8221980" cy="4339167"/>
          </a:xfrm>
          <a:prstGeom prst="rect">
            <a:avLst/>
          </a:prstGeom>
        </p:spPr>
        <p:txBody>
          <a:bodyPr vert="horz" lIns="0" tIns="0" rIns="0" bIns="45718" rtlCol="0">
            <a:noAutofit/>
          </a:bodyPr>
          <a:lstStyle>
            <a:lvl1pPr>
              <a:spcAft>
                <a:spcPts val="0"/>
              </a:spcAft>
              <a:defRPr lang="en-US" sz="1600" kern="1200" baseline="0" dirty="0" smtClean="0">
                <a:solidFill>
                  <a:schemeClr val="tx1"/>
                </a:solidFill>
                <a:latin typeface="+mj-lt"/>
                <a:ea typeface="+mn-ea"/>
                <a:cs typeface="+mn-cs"/>
              </a:defRPr>
            </a:lvl1pPr>
            <a:lvl2pPr>
              <a:defRPr lang="en-US" sz="1600" kern="1200" dirty="0" smtClean="0">
                <a:solidFill>
                  <a:schemeClr val="tx1"/>
                </a:solidFill>
                <a:latin typeface="+mn-lt"/>
                <a:ea typeface="+mn-ea"/>
                <a:cs typeface="+mn-cs"/>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marL="174618" lvl="1" indent="-174618" algn="l" defTabSz="914362" rtl="0" eaLnBrk="1" latinLnBrk="0" hangingPunct="1">
              <a:lnSpc>
                <a:spcPct val="90000"/>
              </a:lnSpc>
              <a:spcBef>
                <a:spcPts val="800"/>
              </a:spcBef>
              <a:spcAft>
                <a:spcPts val="400"/>
              </a:spcAft>
              <a:buFont typeface="Arial" panose="020B0604020202020204" pitchFamily="34" charset="0"/>
              <a:buChar char="•"/>
              <a:tabLst>
                <a:tab pos="230179" algn="l"/>
                <a:tab pos="3541566" algn="l"/>
              </a:tabLst>
            </a:pPr>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p:cNvSpPr>
            <a:spLocks noGrp="1"/>
          </p:cNvSpPr>
          <p:nvPr>
            <p:ph type="body" sz="quarter" idx="21" hasCustomPrompt="1"/>
          </p:nvPr>
        </p:nvSpPr>
        <p:spPr>
          <a:xfrm>
            <a:off x="457201" y="6477000"/>
            <a:ext cx="6804025" cy="203200"/>
          </a:xfrm>
        </p:spPr>
        <p:txBody>
          <a:bodyPr anchor="t"/>
          <a:lstStyle>
            <a:lvl1pPr>
              <a:defRPr sz="800">
                <a:solidFill>
                  <a:schemeClr val="accent1"/>
                </a:solidFill>
              </a:defRPr>
            </a:lvl1pPr>
          </a:lstStyle>
          <a:p>
            <a:pPr lvl="0"/>
            <a:r>
              <a:rPr lang="en-US" dirty="0"/>
              <a:t>Footer</a:t>
            </a:r>
          </a:p>
        </p:txBody>
      </p:sp>
      <p:sp>
        <p:nvSpPr>
          <p:cNvPr id="15" name="Text Placeholder 2"/>
          <p:cNvSpPr>
            <a:spLocks noGrp="1"/>
          </p:cNvSpPr>
          <p:nvPr>
            <p:ph type="body" sz="quarter" idx="22" hasCustomPrompt="1"/>
          </p:nvPr>
        </p:nvSpPr>
        <p:spPr>
          <a:xfrm>
            <a:off x="457201" y="6223005"/>
            <a:ext cx="6804025" cy="203200"/>
          </a:xfrm>
        </p:spPr>
        <p:txBody>
          <a:bodyPr bIns="0" anchor="b"/>
          <a:lstStyle>
            <a:lvl1pPr>
              <a:defRPr sz="900">
                <a:solidFill>
                  <a:schemeClr val="tx1"/>
                </a:solidFill>
              </a:defRPr>
            </a:lvl1pPr>
          </a:lstStyle>
          <a:p>
            <a:pPr lvl="0"/>
            <a:r>
              <a:rPr lang="en-US" dirty="0"/>
              <a:t>Source</a:t>
            </a:r>
          </a:p>
        </p:txBody>
      </p:sp>
    </p:spTree>
    <p:extLst>
      <p:ext uri="{BB962C8B-B14F-4D97-AF65-F5344CB8AC3E}">
        <p14:creationId xmlns:p14="http://schemas.microsoft.com/office/powerpoint/2010/main" val="4392642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228600" y="609600"/>
            <a:ext cx="8610599" cy="495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9144000" cy="533400"/>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791200"/>
            <a:ext cx="9144000" cy="1066800"/>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0" hasCustomPrompt="1"/>
          </p:nvPr>
        </p:nvSpPr>
        <p:spPr>
          <a:xfrm>
            <a:off x="228600" y="5867400"/>
            <a:ext cx="7696200" cy="838200"/>
          </a:xfrm>
        </p:spPr>
        <p:txBody>
          <a:bodyPr anchor="ctr"/>
          <a:lstStyle>
            <a:lvl1pPr algn="r">
              <a:buNone/>
              <a:defRPr baseline="0">
                <a:solidFill>
                  <a:schemeClr val="bg2">
                    <a:lumMod val="90000"/>
                    <a:lumOff val="1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Blurb one</a:t>
            </a:r>
          </a:p>
        </p:txBody>
      </p:sp>
      <p:cxnSp>
        <p:nvCxnSpPr>
          <p:cNvPr id="14" name="Straight Connector 13"/>
          <p:cNvCxnSpPr/>
          <p:nvPr userDrawn="1"/>
        </p:nvCxnSpPr>
        <p:spPr>
          <a:xfrm rot="5400000">
            <a:off x="7810500" y="6286500"/>
            <a:ext cx="381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360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453893" y="6493009"/>
            <a:ext cx="822595" cy="206103"/>
          </a:xfrm>
          <a:prstGeom prst="rect">
            <a:avLst/>
          </a:prstGeom>
        </p:spPr>
        <p:txBody>
          <a:bodyPr lIns="91436" tIns="45718" rIns="91436" bIns="45718"/>
          <a:lstStyle>
            <a:lvl1pPr>
              <a:defRPr>
                <a:solidFill>
                  <a:schemeClr val="bg2"/>
                </a:solidFill>
              </a:defRPr>
            </a:lvl1pPr>
          </a:lstStyle>
          <a:p>
            <a:endParaRPr lang="en-US" dirty="0"/>
          </a:p>
        </p:txBody>
      </p:sp>
      <p:sp>
        <p:nvSpPr>
          <p:cNvPr id="6" name="Footer Placeholder 5" hidden="1"/>
          <p:cNvSpPr>
            <a:spLocks noGrp="1"/>
          </p:cNvSpPr>
          <p:nvPr>
            <p:ph type="ftr" sz="quarter" idx="11"/>
          </p:nvPr>
        </p:nvSpPr>
        <p:spPr>
          <a:xfrm>
            <a:off x="3097924" y="6493009"/>
            <a:ext cx="2940147" cy="206103"/>
          </a:xfrm>
          <a:prstGeom prst="rect">
            <a:avLst/>
          </a:prstGeom>
        </p:spPr>
        <p:txBody>
          <a:bodyPr lIns="91436" tIns="45718" rIns="91436" bIns="45718"/>
          <a:lstStyle>
            <a:lvl1pPr>
              <a:defRPr>
                <a:solidFill>
                  <a:schemeClr val="bg2"/>
                </a:solidFill>
              </a:defRPr>
            </a:lvl1pPr>
          </a:lstStyle>
          <a:p>
            <a:endParaRPr lang="en-US" dirty="0"/>
          </a:p>
        </p:txBody>
      </p:sp>
      <p:sp>
        <p:nvSpPr>
          <p:cNvPr id="8" name="Title Placeholder 1"/>
          <p:cNvSpPr>
            <a:spLocks noGrp="1"/>
          </p:cNvSpPr>
          <p:nvPr>
            <p:ph type="title"/>
          </p:nvPr>
        </p:nvSpPr>
        <p:spPr>
          <a:xfrm>
            <a:off x="457201" y="241300"/>
            <a:ext cx="7315200" cy="973669"/>
          </a:xfrm>
          <a:prstGeom prst="rect">
            <a:avLst/>
          </a:prstGeom>
        </p:spPr>
        <p:txBody>
          <a:bodyPr vert="horz" lIns="0" tIns="0" rIns="0" bIns="0" rtlCol="0" anchor="b">
            <a:noAutofit/>
          </a:bodyPr>
          <a:lstStyle/>
          <a:p>
            <a:r>
              <a:rPr lang="en-US" dirty="0"/>
              <a:t>Click to edit Master title style</a:t>
            </a:r>
          </a:p>
        </p:txBody>
      </p:sp>
      <p:sp>
        <p:nvSpPr>
          <p:cNvPr id="15" name="Text Placeholder 2"/>
          <p:cNvSpPr>
            <a:spLocks noGrp="1"/>
          </p:cNvSpPr>
          <p:nvPr>
            <p:ph idx="1"/>
          </p:nvPr>
        </p:nvSpPr>
        <p:spPr>
          <a:xfrm>
            <a:off x="4710114" y="1839384"/>
            <a:ext cx="3973512" cy="4231216"/>
          </a:xfrm>
          <a:prstGeom prst="rect">
            <a:avLst/>
          </a:prstGeom>
        </p:spPr>
        <p:txBody>
          <a:bodyPr vert="horz" lIns="0" tIns="0" rIns="0" bIns="45718" rtlCol="0">
            <a:noAutofit/>
          </a:bodyPr>
          <a:lstStyle>
            <a:lvl1pPr>
              <a:defRPr>
                <a:solidFill>
                  <a:schemeClr val="tx1"/>
                </a:solidFill>
              </a:defRPr>
            </a:lvl1pPr>
            <a:lvl2pPr>
              <a:defRPr sz="1600">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p:cNvSpPr>
            <a:spLocks noGrp="1"/>
          </p:cNvSpPr>
          <p:nvPr>
            <p:ph idx="23"/>
          </p:nvPr>
        </p:nvSpPr>
        <p:spPr>
          <a:xfrm>
            <a:off x="457200" y="1839384"/>
            <a:ext cx="3976688" cy="4231216"/>
          </a:xfrm>
          <a:prstGeom prst="rect">
            <a:avLst/>
          </a:prstGeom>
        </p:spPr>
        <p:txBody>
          <a:bodyPr vert="horz" lIns="0" tIns="0" rIns="0" bIns="45718" rtlCol="0">
            <a:noAutofit/>
          </a:bodyPr>
          <a:lstStyle>
            <a:lvl1pPr>
              <a:defRPr>
                <a:solidFill>
                  <a:schemeClr val="tx1"/>
                </a:solidFill>
              </a:defRPr>
            </a:lvl1pPr>
            <a:lvl2pPr>
              <a:defRPr sz="1600">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p:cNvSpPr>
            <a:spLocks noGrp="1"/>
          </p:cNvSpPr>
          <p:nvPr>
            <p:ph type="body" sz="quarter" idx="21" hasCustomPrompt="1"/>
          </p:nvPr>
        </p:nvSpPr>
        <p:spPr>
          <a:xfrm>
            <a:off x="457201" y="6477000"/>
            <a:ext cx="6804025" cy="203200"/>
          </a:xfrm>
        </p:spPr>
        <p:txBody>
          <a:bodyPr anchor="t"/>
          <a:lstStyle>
            <a:lvl1pPr>
              <a:defRPr sz="800">
                <a:solidFill>
                  <a:schemeClr val="accent1"/>
                </a:solidFill>
              </a:defRPr>
            </a:lvl1pPr>
          </a:lstStyle>
          <a:p>
            <a:pPr lvl="0"/>
            <a:r>
              <a:rPr lang="en-US" dirty="0"/>
              <a:t>Footer</a:t>
            </a:r>
          </a:p>
        </p:txBody>
      </p:sp>
      <p:sp>
        <p:nvSpPr>
          <p:cNvPr id="18" name="Text Placeholder 2"/>
          <p:cNvSpPr>
            <a:spLocks noGrp="1"/>
          </p:cNvSpPr>
          <p:nvPr>
            <p:ph type="body" sz="quarter" idx="22" hasCustomPrompt="1"/>
          </p:nvPr>
        </p:nvSpPr>
        <p:spPr>
          <a:xfrm>
            <a:off x="457202" y="6223005"/>
            <a:ext cx="6804025" cy="203200"/>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13"/>
          </p:nvPr>
        </p:nvSpPr>
        <p:spPr>
          <a:xfrm>
            <a:off x="457200" y="1224495"/>
            <a:ext cx="7315200" cy="333372"/>
          </a:xfrm>
        </p:spPr>
        <p:txBody>
          <a:bodyPr/>
          <a:lstStyle>
            <a:lvl1pPr>
              <a:tabLst>
                <a:tab pos="228600" algn="l"/>
                <a:tab pos="341313" algn="l"/>
                <a:tab pos="457200" algn="l"/>
              </a:tabLst>
              <a:defRPr>
                <a:solidFill>
                  <a:schemeClr val="tx2"/>
                </a:solidFill>
              </a:defRPr>
            </a:lvl1pPr>
          </a:lstStyle>
          <a:p>
            <a:pPr lvl="0"/>
            <a:r>
              <a:rPr lang="en-US" dirty="0"/>
              <a:t>Click to edit Master text styles</a:t>
            </a:r>
          </a:p>
        </p:txBody>
      </p:sp>
      <p:sp>
        <p:nvSpPr>
          <p:cNvPr id="12" name="Slide Number Placeholder 5"/>
          <p:cNvSpPr>
            <a:spLocks noGrp="1"/>
          </p:cNvSpPr>
          <p:nvPr>
            <p:ph type="sldNum" sz="quarter" idx="4"/>
          </p:nvPr>
        </p:nvSpPr>
        <p:spPr>
          <a:xfrm>
            <a:off x="8610600" y="6541203"/>
            <a:ext cx="533400" cy="365125"/>
          </a:xfrm>
          <a:prstGeom prst="rect">
            <a:avLst/>
          </a:prstGeom>
        </p:spPr>
        <p:txBody>
          <a:bodyPr/>
          <a:lstStyle>
            <a:lvl1pPr>
              <a:defRPr sz="1600"/>
            </a:lvl1pPr>
          </a:lstStyle>
          <a:p>
            <a:fld id="{59B94101-DCC3-4FE8-839D-EB5A039647E9}" type="slidenum">
              <a:rPr lang="en-US" smtClean="0"/>
              <a:t>‹#›</a:t>
            </a:fld>
            <a:endParaRPr lang="en-US" dirty="0"/>
          </a:p>
        </p:txBody>
      </p:sp>
    </p:spTree>
    <p:extLst>
      <p:ext uri="{BB962C8B-B14F-4D97-AF65-F5344CB8AC3E}">
        <p14:creationId xmlns:p14="http://schemas.microsoft.com/office/powerpoint/2010/main" val="29257480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2961596"/>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651630"/>
            <a:ext cx="6330212" cy="1233813"/>
          </a:xfrm>
        </p:spPr>
        <p:txBody>
          <a:bodyPr lIns="0" rIns="0">
            <a:normAutofit/>
          </a:bodyPr>
          <a:lstStyle>
            <a:lvl1pPr marL="0" indent="0" algn="l">
              <a:buNone/>
              <a:defRPr sz="1600" baseline="0">
                <a:solidFill>
                  <a:schemeClr val="bg1"/>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51136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Bullet 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2pPr>
              <a:defRPr sz="2200"/>
            </a:lvl2pPr>
            <a:lvl3pPr>
              <a:defRPr sz="2200"/>
            </a:lvl3pPr>
          </a:lstStyle>
          <a:p>
            <a:pPr lvl="0"/>
            <a:r>
              <a:rPr lang="en-US" dirty="0"/>
              <a:t>22pt Medium Sub Line</a:t>
            </a:r>
          </a:p>
          <a:p>
            <a:pPr lvl="1"/>
            <a:r>
              <a:rPr lang="en-US" dirty="0"/>
              <a:t>22pt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10231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baseline="0" smtClean="0">
                <a:solidFill>
                  <a:schemeClr val="tx1"/>
                </a:solidFill>
              </a:defRPr>
            </a:lvl1pPr>
            <a:lvl2pPr>
              <a:defRPr sz="1800">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r>
              <a:rPr lang="ro-RO" sz="2200" b="0" i="0" u="none" strike="noStrike" baseline="0" dirty="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a:t> </a:t>
            </a:r>
          </a:p>
          <a:p>
            <a:pPr lvl="1"/>
            <a:r>
              <a:rPr lang="en-US" dirty="0"/>
              <a:t>18pt Regular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384727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57200" rtl="0" eaLnBrk="1" fontAlgn="auto" latinLnBrk="0" hangingPunct="1">
              <a:lnSpc>
                <a:spcPct val="100000"/>
              </a:lnSpc>
              <a:spcBef>
                <a:spcPct val="0"/>
              </a:spcBef>
              <a:spcAft>
                <a:spcPts val="0"/>
              </a:spcAft>
              <a:buClrTx/>
              <a:buSzTx/>
              <a:buFontTx/>
              <a:buNone/>
              <a:tabLst/>
              <a:defRPr lang="en-US" sz="3600" b="1" i="0" u="none" strike="noStrike" baseline="0" smtClean="0"/>
            </a:lvl1pPr>
          </a:lstStyle>
          <a:p>
            <a:r>
              <a:rPr lang="en-US" dirty="0"/>
              <a:t>36pt Light headline</a:t>
            </a:r>
          </a:p>
        </p:txBody>
      </p:sp>
      <p:sp>
        <p:nvSpPr>
          <p:cNvPr id="3" name="Content Placeholder 2"/>
          <p:cNvSpPr>
            <a:spLocks noGrp="1"/>
          </p:cNvSpPr>
          <p:nvPr>
            <p:ph idx="1" hasCustomPrompt="1"/>
          </p:nvPr>
        </p:nvSpPr>
        <p:spPr/>
        <p:txBody>
          <a:bodyPr anchor="ctr" anchorCtr="0"/>
          <a:lstStyle>
            <a:lvl1pPr marL="173038" indent="-173038">
              <a:defRPr sz="5000" baseline="0">
                <a:solidFill>
                  <a:schemeClr val="tx1"/>
                </a:solidFill>
                <a:latin typeface="Neo Sans Intel Light"/>
                <a:cs typeface="Neo Sans Intel Light"/>
              </a:defRPr>
            </a:lvl1pPr>
            <a:lvl2pPr marL="400050" indent="-225425">
              <a:buFont typeface="Lucida Grande"/>
              <a:buChar char="−"/>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0"/>
            <a:r>
              <a:rPr lang="en-US" dirty="0"/>
              <a:t>50pt Light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556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3681546"/>
            <a:ext cx="8220076" cy="2352782"/>
          </a:xfrm>
        </p:spPr>
        <p:txBody>
          <a:bodyPr anchor="t" anchorCtr="0"/>
          <a:lstStyle>
            <a:lvl1pPr marL="173038" indent="-173038">
              <a:defRPr sz="3600" baseline="0">
                <a:solidFill>
                  <a:schemeClr val="accent1"/>
                </a:solidFill>
                <a:latin typeface="Neo Sans Intel Light"/>
                <a:cs typeface="Neo Sans Intel Light"/>
              </a:defRPr>
            </a:lvl1pPr>
            <a:lvl2pPr marL="0" indent="0">
              <a:buFont typeface="Lucida Grande"/>
              <a:buNone/>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1"/>
            <a:r>
              <a:rPr lang="en-US" dirty="0"/>
              <a:t>16 point medium subhead</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2625"/>
            <a:ext cx="8229600" cy="2844173"/>
          </a:xfrm>
        </p:spPr>
        <p:txBody>
          <a:bodyPr anchor="b" anchorCtr="0"/>
          <a:lstStyle/>
          <a:p>
            <a:pPr lvl="0"/>
            <a:r>
              <a:rPr lang="en-US" dirty="0"/>
              <a:t>36pt Light Text</a:t>
            </a:r>
          </a:p>
        </p:txBody>
      </p:sp>
    </p:spTree>
    <p:extLst>
      <p:ext uri="{BB962C8B-B14F-4D97-AF65-F5344CB8AC3E}">
        <p14:creationId xmlns:p14="http://schemas.microsoft.com/office/powerpoint/2010/main" val="30610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Blue Section Break">
    <p:bg>
      <p:bgPr>
        <a:solidFill>
          <a:schemeClr val="bg1">
            <a:lumMod val="6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556443"/>
            <a:ext cx="9144000" cy="301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455613" y="2159448"/>
            <a:ext cx="7772400" cy="1362075"/>
          </a:xfrm>
        </p:spPr>
        <p:txBody>
          <a:bodyPr anchor="b" anchorCtr="0">
            <a:normAutofit/>
          </a:bodyPr>
          <a:lstStyle>
            <a:lvl1pPr algn="l">
              <a:defRPr sz="3600" b="0" cap="none">
                <a:solidFill>
                  <a:schemeClr val="tx1"/>
                </a:solidFill>
                <a:latin typeface="Neo Sans Intel" panose="020B0504020202020204" pitchFamily="34" charset="0"/>
                <a:cs typeface="Neo Sans Intel" panose="020B0504020202020204" pitchFamily="34" charset="0"/>
              </a:defRPr>
            </a:lvl1pPr>
          </a:lstStyle>
          <a:p>
            <a:r>
              <a:rPr lang="en-US" dirty="0"/>
              <a:t>36pt Light Text</a:t>
            </a:r>
          </a:p>
        </p:txBody>
      </p:sp>
      <p:sp>
        <p:nvSpPr>
          <p:cNvPr id="3" name="Text Placeholder 2"/>
          <p:cNvSpPr>
            <a:spLocks noGrp="1"/>
          </p:cNvSpPr>
          <p:nvPr>
            <p:ph type="body" idx="1" hasCustomPrompt="1"/>
          </p:nvPr>
        </p:nvSpPr>
        <p:spPr>
          <a:xfrm>
            <a:off x="455613" y="3670233"/>
            <a:ext cx="7772400" cy="1500187"/>
          </a:xfrm>
        </p:spPr>
        <p:txBody>
          <a:bodyPr anchor="t" anchorCtr="0">
            <a:normAutofit/>
          </a:bodyPr>
          <a:lstStyle>
            <a:lvl1pPr marL="0" indent="0">
              <a:buNone/>
              <a:defRPr sz="1600">
                <a:solidFill>
                  <a:schemeClr val="tx1"/>
                </a:solidFill>
                <a:latin typeface="Neo Sans Intel Medium"/>
                <a:cs typeface="Neo Sans Intel Medium"/>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Medium Subhead</a:t>
            </a:r>
          </a:p>
        </p:txBody>
      </p:sp>
    </p:spTree>
    <p:extLst>
      <p:ext uri="{BB962C8B-B14F-4D97-AF65-F5344CB8AC3E}">
        <p14:creationId xmlns:p14="http://schemas.microsoft.com/office/powerpoint/2010/main" val="275845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199" y="1689996"/>
            <a:ext cx="4032621"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966" y="1689996"/>
            <a:ext cx="3946833"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4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Tree>
    <p:extLst>
      <p:ext uri="{BB962C8B-B14F-4D97-AF65-F5344CB8AC3E}">
        <p14:creationId xmlns:p14="http://schemas.microsoft.com/office/powerpoint/2010/main" val="32998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a:xfrm>
            <a:off x="0" y="6556442"/>
            <a:ext cx="9150839" cy="30410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457200" y="231620"/>
            <a:ext cx="8229600" cy="98874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5612" y="1700784"/>
            <a:ext cx="8167047" cy="4525963"/>
          </a:xfrm>
          <a:prstGeom prst="rect">
            <a:avLst/>
          </a:prstGeom>
        </p:spPr>
        <p:txBody>
          <a:bodyPr vert="horz" lIns="0" tIns="0" rIns="0" bIns="0" rtlCol="0">
            <a:normAutofit/>
          </a:bodyPr>
          <a:lstStyle/>
          <a:p>
            <a:pPr lvl="0"/>
            <a:r>
              <a:rPr lang="en-US" dirty="0"/>
              <a:t>Click to edit Master text styles</a:t>
            </a:r>
          </a:p>
          <a:p>
            <a:pPr lvl="1"/>
            <a:r>
              <a:rPr lang="en-US" dirty="0"/>
              <a:t>18pt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43699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457200" rtl="0" eaLnBrk="1" latinLnBrk="0" hangingPunct="1">
        <a:spcBef>
          <a:spcPct val="0"/>
        </a:spcBef>
        <a:buNone/>
        <a:defRPr sz="3600" b="1" kern="1200">
          <a:solidFill>
            <a:schemeClr val="tx1"/>
          </a:solidFill>
          <a:latin typeface="Neo Sans Intel Light"/>
          <a:ea typeface="+mj-ea"/>
          <a:cs typeface="+mj-cs"/>
        </a:defRPr>
      </a:lvl1pPr>
    </p:titleStyle>
    <p:body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hyperlink" Target="http://sd.keepcalm-o-matic.co.uk/i/keep-calm-and-declare-your-variables.pn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haxpo.nl/wp-content/uploads/2014/01/D1T2-More-Ways-to-Defeat-Secure-Boot.pdf" TargetMode="External"/><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events.ccc.de/congress/2014/Fahrplan/system/attachments/2566/original/venamis_whitepaper.pdf" TargetMode="External"/><Relationship Id="rId2" Type="http://schemas.openxmlformats.org/officeDocument/2006/relationships/hyperlink" Target="https://frab.cccv.de/system/attachments/2557/original/AttacksOnUEFI_Slides.pdf" TargetMode="External"/><Relationship Id="rId1" Type="http://schemas.openxmlformats.org/officeDocument/2006/relationships/slideLayout" Target="../slideLayouts/slideLayout4.xml"/><Relationship Id="rId5" Type="http://schemas.openxmlformats.org/officeDocument/2006/relationships/hyperlink" Target="https://reverse.put.as/2015/05/29/the-empire-strikes-back-apple-how-your-mac-firmware-security-is-completely-broken/" TargetMode="External"/><Relationship Id="rId4" Type="http://schemas.openxmlformats.org/officeDocument/2006/relationships/hyperlink" Target="http://blog.cr4.sh/2015/02/exploiting-uefi-boot-script-table.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hyperlink" Target="http://www.slideshare.net/endrazine/defcon-16-bypassing-preboot-authentication-passwords-by-instrumenting-the-bios-keyboard-buffer-practical-low-level-attacks-against-x86-preboot-authentication-software"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hrack.org/issues/66/7.html" TargetMode="External"/><Relationship Id="rId7" Type="http://schemas.openxmlformats.org/officeDocument/2006/relationships/hyperlink" Target="https://media.blackhat.com/us-13/us-13-Bulygin-A-Tale-of-One-Software-Bypass-of-Windows-8-Secure-Boot-Slides.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media.blackhat.com/us-13/US-13-Butterworth-BIOS-Security-Slides.pdf" TargetMode="External"/><Relationship Id="rId5" Type="http://schemas.openxmlformats.org/officeDocument/2006/relationships/hyperlink" Target="https://cansecwest.com/slides/2013/Evil%20Maid%20Just%20Got%20Angrier.pdf" TargetMode="External"/><Relationship Id="rId4" Type="http://schemas.openxmlformats.org/officeDocument/2006/relationships/hyperlink" Target="http://flashrom.org/Flashr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blackhat.com/presentations/bh-usa-09/WOJTCZUK/BHUSA09-Wojtczuk-AtkIntelBios-SLIDES.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www.blackhat.com/presentations/bh-usa-09/WOJTCZUK/BHUSA09-Wojtczuk-AtkIntelBios-SLIDES.pdf"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media.blackhat.com/us-13/US-13-Butterworth-BIOS-Security-Slides.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www.ekoparty.org/archive/2013/charlas/Kallenberg/DefeatingSignedBios-EkoParty_2013_v1.pptx"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fawlty.cs.usfca.edu/~cruse/cs630f06/duflot.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phrack.org/issues/65/7.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fawlty.cs.usfca.edu/~cruse/cs630f06/duflot.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phrack.org/issues/65/7.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www.invisiblethingslab.com/resources/misc09/smm_cache_fun.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cansecwest.com/csw09/csw09-duflot.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www.invisiblethingslab.com/resources/bh08/part2-full.pdf"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www.invisiblethingslab.com/resources/bh08/part2-full.pdf"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www.ssi.gouv.fr/IMG/pdf/IT_Defense_2010_final.pdf"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www.ssi.gouv.fr/IMG/pdf/IT_Defense_2010_final.pdf"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powerofcommunity.net/poc2007/sunbing.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www.securityfocus.com/archive/1/505590" TargetMode="External"/><Relationship Id="rId2" Type="http://schemas.openxmlformats.org/officeDocument/2006/relationships/hyperlink" Target="https://www.blackhat.com/presentations/bh-usa-09/WOJTCZUK/BHUSA09-Wojtczuk-AtkIntelBios-SLIDES.pdf" TargetMode="External"/><Relationship Id="rId1" Type="http://schemas.openxmlformats.org/officeDocument/2006/relationships/slideLayout" Target="../slideLayouts/slideLayout4.xml"/><Relationship Id="rId6" Type="http://schemas.openxmlformats.org/officeDocument/2006/relationships/hyperlink" Target="http://legbacore.com/Research_files/HowManyMillionBIOSesWouldYouLikeToInfect_Whitepaper_v1.pdf" TargetMode="External"/><Relationship Id="rId5" Type="http://schemas.openxmlformats.org/officeDocument/2006/relationships/hyperlink" Target="http://www.legbacore.com/Research_files/HowManyMillionBIOSWouldYouLikeToInfect_Full2.pdf" TargetMode="External"/><Relationship Id="rId4" Type="http://schemas.openxmlformats.org/officeDocument/2006/relationships/hyperlink" Target="http://www.ssi.gouv.fr/IMG/pdf/IT_Defense_2010_final.pdf"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www.securityfocus.com/archive/1/505590" TargetMode="Externa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http://www.legbacore.com/Research_files/HowManyMillionBIOSWouldYouLikeToInfect_Full2.pdf"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www.legbacore.com/Research_files/HowManyMillionBIOSWouldYouLikeToInfect_Full2.pdf" TargetMode="External"/><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www.uefi.org/sites/default/files/resources/UEFI_Plugfest_May_2015%20Firmware%20-%20Securing%20SMM.pdf"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hyperlink" Target="http://www.uefi.org/sites/default/files/resources/UEFI_Plugfest_May_2015%20Firmware%20-%20Securing%20SMM.pdf"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ourceforge.net/projects/edk2/files/Security_Advisory/EDK%20II%20Security%20Advisory%20Log%20002.pdf/download"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br>
              <a:rPr lang="en-US" sz="3200" b="1" dirty="0"/>
            </a:br>
            <a:br>
              <a:rPr lang="en-US" sz="3200" b="1" dirty="0"/>
            </a:br>
            <a:r>
              <a:rPr lang="en-US" sz="2400" b="1" dirty="0">
                <a:solidFill>
                  <a:schemeClr val="bg1"/>
                </a:solidFill>
              </a:rPr>
              <a:t>Section 4. Common Attack Vectors against System Firmware</a:t>
            </a:r>
            <a:endParaRPr lang="en-US" sz="2400"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406037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4448"/>
            <a:ext cx="8178800" cy="988746"/>
          </a:xfrm>
        </p:spPr>
        <p:txBody>
          <a:bodyPr>
            <a:normAutofit fontScale="90000"/>
          </a:bodyPr>
          <a:lstStyle/>
          <a:p>
            <a:r>
              <a:rPr lang="en-US" dirty="0"/>
              <a:t>Platform Key certificate is stored in the NVRAM potion of SPI flash memory</a:t>
            </a:r>
          </a:p>
        </p:txBody>
      </p:sp>
      <p:pic>
        <p:nvPicPr>
          <p:cNvPr id="6" name="Picture 2"/>
          <p:cNvPicPr>
            <a:picLocks noChangeAspect="1" noChangeArrowheads="1"/>
          </p:cNvPicPr>
          <p:nvPr/>
        </p:nvPicPr>
        <p:blipFill>
          <a:blip r:embed="rId3" cstate="print"/>
          <a:srcRect/>
          <a:stretch>
            <a:fillRect/>
          </a:stretch>
        </p:blipFill>
        <p:spPr bwMode="auto">
          <a:xfrm>
            <a:off x="1" y="1381408"/>
            <a:ext cx="9143999" cy="5165212"/>
          </a:xfrm>
          <a:prstGeom prst="rect">
            <a:avLst/>
          </a:prstGeom>
          <a:noFill/>
          <a:ln w="9525">
            <a:noFill/>
            <a:miter lim="800000"/>
            <a:headEnd/>
            <a:tailEnd/>
          </a:ln>
        </p:spPr>
      </p:pic>
    </p:spTree>
    <p:extLst>
      <p:ext uri="{BB962C8B-B14F-4D97-AF65-F5344CB8AC3E}">
        <p14:creationId xmlns:p14="http://schemas.microsoft.com/office/powerpoint/2010/main" val="20306475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a:t>4.7 Attacking UEFI </a:t>
            </a:r>
            <a:r>
              <a:rPr lang="en-US" dirty="0"/>
              <a:t>Variables</a:t>
            </a:r>
          </a:p>
        </p:txBody>
      </p:sp>
    </p:spTree>
    <p:extLst>
      <p:ext uri="{BB962C8B-B14F-4D97-AF65-F5344CB8AC3E}">
        <p14:creationId xmlns:p14="http://schemas.microsoft.com/office/powerpoint/2010/main" val="4173613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EEB8B06D-99A5-468B-806E-293788FE9637}" type="slidenum">
              <a:rPr lang="en-US" smtClean="0"/>
              <a:pPr/>
              <a:t>101</a:t>
            </a:fld>
            <a:endParaRPr lang="en-US" dirty="0"/>
          </a:p>
        </p:txBody>
      </p:sp>
      <p:sp>
        <p:nvSpPr>
          <p:cNvPr id="5" name="Content Placeholder 4"/>
          <p:cNvSpPr>
            <a:spLocks noGrp="1"/>
          </p:cNvSpPr>
          <p:nvPr>
            <p:ph idx="1"/>
          </p:nvPr>
        </p:nvSpPr>
        <p:spPr>
          <a:xfrm>
            <a:off x="3886200" y="1233193"/>
            <a:ext cx="4874413" cy="4041411"/>
          </a:xfrm>
        </p:spPr>
        <p:txBody>
          <a:bodyPr/>
          <a:lstStyle/>
          <a:p>
            <a:pPr marL="457200" indent="-457200">
              <a:buFont typeface="Arial" panose="020B0604020202020204" pitchFamily="34" charset="0"/>
              <a:buChar char="•"/>
            </a:pPr>
            <a:r>
              <a:rPr lang="sv-SE" dirty="0"/>
              <a:t>UEFI BIOS stores persistent config as ”UEFI Variables” in NVRAM part of SPI Flash chip</a:t>
            </a:r>
          </a:p>
          <a:p>
            <a:pPr marL="457200" indent="-457200">
              <a:buFont typeface="Arial" panose="020B0604020202020204" pitchFamily="34" charset="0"/>
              <a:buChar char="•"/>
            </a:pPr>
            <a:r>
              <a:rPr lang="sv-SE" dirty="0"/>
              <a:t>UEFI Variables can be Boot-time or Run-time</a:t>
            </a:r>
          </a:p>
          <a:p>
            <a:pPr marL="457200" indent="-457200">
              <a:buFont typeface="Arial" panose="020B0604020202020204" pitchFamily="34" charset="0"/>
              <a:buChar char="•"/>
            </a:pPr>
            <a:r>
              <a:rPr lang="en-US" dirty="0"/>
              <a:t>Run-time UEFI Variables are accessible by OS via run-time Variable API (via SMI Handler)</a:t>
            </a:r>
          </a:p>
          <a:p>
            <a:pPr marL="457200" indent="-457200">
              <a:buFont typeface="Arial" panose="020B0604020202020204" pitchFamily="34" charset="0"/>
              <a:buChar char="•"/>
            </a:pPr>
            <a:r>
              <a:rPr lang="en-US" dirty="0"/>
              <a:t>OS exposes UEFI Variable API to [privileged] user-mode applications</a:t>
            </a:r>
          </a:p>
          <a:p>
            <a:r>
              <a:rPr lang="en-US" sz="2000" b="1" dirty="0" err="1">
                <a:latin typeface="Courier New" pitchFamily="49" charset="0"/>
                <a:cs typeface="Courier New" pitchFamily="49" charset="0"/>
              </a:rPr>
              <a:t>SetFirmwareEnvironmentVariable</a:t>
            </a:r>
            <a:endParaRPr lang="en-US" sz="2000" dirty="0"/>
          </a:p>
          <a:p>
            <a:r>
              <a:rPr lang="en-US" sz="2000" b="1" dirty="0">
                <a:latin typeface="Courier New" pitchFamily="49" charset="0"/>
                <a:cs typeface="Courier New" pitchFamily="49" charset="0"/>
              </a:rPr>
              <a:t>/sys/firmware/</a:t>
            </a:r>
            <a:r>
              <a:rPr lang="en-US" sz="2000" b="1" dirty="0" err="1">
                <a:latin typeface="Courier New" pitchFamily="49" charset="0"/>
                <a:cs typeface="Courier New" pitchFamily="49" charset="0"/>
              </a:rPr>
              <a:t>efi</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efivars</a:t>
            </a:r>
            <a:r>
              <a:rPr lang="en-US" sz="2000" b="1" dirty="0">
                <a:latin typeface="Courier New" pitchFamily="49" charset="0"/>
                <a:cs typeface="Courier New" pitchFamily="49" charset="0"/>
              </a:rPr>
              <a:t>/</a:t>
            </a:r>
            <a:r>
              <a:rPr lang="en-US" sz="2000" dirty="0"/>
              <a:t> or </a:t>
            </a:r>
            <a:r>
              <a:rPr lang="en-US" sz="2000" b="1" dirty="0">
                <a:latin typeface="Courier New" pitchFamily="49" charset="0"/>
                <a:cs typeface="Courier New" pitchFamily="49" charset="0"/>
              </a:rPr>
              <a:t>/sys/firmware/</a:t>
            </a:r>
            <a:r>
              <a:rPr lang="en-US" sz="2000" b="1" dirty="0" err="1">
                <a:latin typeface="Courier New" pitchFamily="49" charset="0"/>
                <a:cs typeface="Courier New" pitchFamily="49" charset="0"/>
              </a:rPr>
              <a:t>efi</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vars</a:t>
            </a:r>
            <a:endParaRPr lang="en-US" sz="2000" b="1" dirty="0">
              <a:latin typeface="Courier New" pitchFamily="49" charset="0"/>
              <a:cs typeface="Courier New" pitchFamily="49" charset="0"/>
            </a:endParaRPr>
          </a:p>
          <a:p>
            <a:pPr marL="457200" indent="-457200">
              <a:buFont typeface="Arial" panose="020B0604020202020204" pitchFamily="34" charset="0"/>
              <a:buChar char="•"/>
            </a:pPr>
            <a:endParaRPr lang="en-US" dirty="0"/>
          </a:p>
        </p:txBody>
      </p:sp>
      <p:sp>
        <p:nvSpPr>
          <p:cNvPr id="13" name="Title 6"/>
          <p:cNvSpPr>
            <a:spLocks noGrp="1"/>
          </p:cNvSpPr>
          <p:nvPr>
            <p:ph type="title"/>
          </p:nvPr>
        </p:nvSpPr>
        <p:spPr>
          <a:xfrm>
            <a:off x="457200" y="244448"/>
            <a:ext cx="8229600" cy="988746"/>
          </a:xfrm>
        </p:spPr>
        <p:txBody>
          <a:bodyPr>
            <a:normAutofit fontScale="90000"/>
          </a:bodyPr>
          <a:lstStyle/>
          <a:p>
            <a:r>
              <a:rPr lang="en-US" dirty="0"/>
              <a:t>Where does firmware store its settings?</a:t>
            </a:r>
          </a:p>
        </p:txBody>
      </p:sp>
      <p:pic>
        <p:nvPicPr>
          <p:cNvPr id="9" name="Picture 8"/>
          <p:cNvPicPr>
            <a:picLocks noChangeAspect="1"/>
          </p:cNvPicPr>
          <p:nvPr/>
        </p:nvPicPr>
        <p:blipFill>
          <a:blip r:embed="rId3"/>
          <a:stretch>
            <a:fillRect/>
          </a:stretch>
        </p:blipFill>
        <p:spPr>
          <a:xfrm>
            <a:off x="303482" y="1233193"/>
            <a:ext cx="3485714" cy="2819048"/>
          </a:xfrm>
          <a:prstGeom prst="rect">
            <a:avLst/>
          </a:prstGeom>
        </p:spPr>
      </p:pic>
      <p:sp>
        <p:nvSpPr>
          <p:cNvPr id="3" name="Text Placeholder 2"/>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263680253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Lots of settings..</a:t>
            </a:r>
          </a:p>
        </p:txBody>
      </p:sp>
      <p:sp>
        <p:nvSpPr>
          <p:cNvPr id="8" name="Content Placeholder 7"/>
          <p:cNvSpPr>
            <a:spLocks noGrp="1"/>
          </p:cNvSpPr>
          <p:nvPr>
            <p:ph idx="1"/>
          </p:nvPr>
        </p:nvSpPr>
        <p:spPr>
          <a:xfrm>
            <a:off x="457200" y="1042870"/>
            <a:ext cx="8229600" cy="5182462"/>
          </a:xfrm>
        </p:spPr>
        <p:txBody>
          <a:bodyPr>
            <a:normAutofit/>
          </a:bodyPr>
          <a:lstStyle/>
          <a:p>
            <a:endParaRPr lang="en-US" sz="2000" b="1" dirty="0">
              <a:latin typeface="Courier New" panose="02070309020205020404" pitchFamily="49" charset="0"/>
              <a:cs typeface="Courier New" panose="02070309020205020404" pitchFamily="49" charset="0"/>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845918"/>
            <a:ext cx="5281009" cy="566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3052" y="4426657"/>
            <a:ext cx="5180948" cy="113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ular Callout 10"/>
          <p:cNvSpPr/>
          <p:nvPr/>
        </p:nvSpPr>
        <p:spPr>
          <a:xfrm>
            <a:off x="6597748" y="3185666"/>
            <a:ext cx="2089052" cy="831406"/>
          </a:xfrm>
          <a:prstGeom prst="wedgeRectCallout">
            <a:avLst>
              <a:gd name="adj1" fmla="val -68276"/>
              <a:gd name="adj2" fmla="val 10959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Secure Boot certificates</a:t>
            </a:r>
          </a:p>
          <a:p>
            <a:pPr algn="ctr"/>
            <a:r>
              <a:rPr lang="en-US" sz="1600" dirty="0">
                <a:solidFill>
                  <a:prstClr val="black"/>
                </a:solidFill>
              </a:rPr>
              <a:t>(PK, KEK, </a:t>
            </a:r>
            <a:r>
              <a:rPr lang="en-US" sz="1600" dirty="0" err="1">
                <a:solidFill>
                  <a:prstClr val="black"/>
                </a:solidFill>
              </a:rPr>
              <a:t>db</a:t>
            </a:r>
            <a:r>
              <a:rPr lang="en-US" sz="1600" dirty="0">
                <a:solidFill>
                  <a:prstClr val="black"/>
                </a:solidFill>
              </a:rPr>
              <a:t>, </a:t>
            </a:r>
            <a:r>
              <a:rPr lang="en-US" sz="1600" dirty="0" err="1">
                <a:solidFill>
                  <a:prstClr val="black"/>
                </a:solidFill>
              </a:rPr>
              <a:t>dbx</a:t>
            </a:r>
            <a:r>
              <a:rPr lang="en-US" sz="1600" dirty="0">
                <a:solidFill>
                  <a:prstClr val="black"/>
                </a:solidFill>
              </a:rPr>
              <a:t>)</a:t>
            </a:r>
          </a:p>
        </p:txBody>
      </p:sp>
      <p:sp>
        <p:nvSpPr>
          <p:cNvPr id="12" name="Rectangular Callout 11"/>
          <p:cNvSpPr/>
          <p:nvPr/>
        </p:nvSpPr>
        <p:spPr>
          <a:xfrm>
            <a:off x="6597748" y="5813974"/>
            <a:ext cx="2089052" cy="444239"/>
          </a:xfrm>
          <a:prstGeom prst="wedgeRectCallout">
            <a:avLst>
              <a:gd name="adj1" fmla="val -207085"/>
              <a:gd name="adj2" fmla="val -14198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Setup</a:t>
            </a:r>
          </a:p>
        </p:txBody>
      </p:sp>
      <p:sp>
        <p:nvSpPr>
          <p:cNvPr id="13" name="Rectangular Callout 12"/>
          <p:cNvSpPr/>
          <p:nvPr/>
        </p:nvSpPr>
        <p:spPr>
          <a:xfrm>
            <a:off x="6597748" y="2352272"/>
            <a:ext cx="2089052" cy="444239"/>
          </a:xfrm>
          <a:prstGeom prst="wedgeRectCallout">
            <a:avLst>
              <a:gd name="adj1" fmla="val -163638"/>
              <a:gd name="adj2" fmla="val -14892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BootOrder</a:t>
            </a:r>
            <a:endParaRPr lang="en-US" sz="1600" dirty="0">
              <a:solidFill>
                <a:prstClr val="black"/>
              </a:solidFill>
            </a:endParaRPr>
          </a:p>
        </p:txBody>
      </p:sp>
      <p:sp>
        <p:nvSpPr>
          <p:cNvPr id="14" name="Rectangular Callout 13"/>
          <p:cNvSpPr/>
          <p:nvPr/>
        </p:nvSpPr>
        <p:spPr>
          <a:xfrm>
            <a:off x="6597748" y="1358023"/>
            <a:ext cx="2089052" cy="444239"/>
          </a:xfrm>
          <a:prstGeom prst="wedgeRectCallout">
            <a:avLst>
              <a:gd name="adj1" fmla="val -143450"/>
              <a:gd name="adj2" fmla="val -11839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AcpiGlobalVariable</a:t>
            </a:r>
            <a:endParaRPr lang="en-US" sz="1600" dirty="0">
              <a:solidFill>
                <a:prstClr val="black"/>
              </a:solidFill>
            </a:endParaRPr>
          </a:p>
        </p:txBody>
      </p:sp>
    </p:spTree>
    <p:extLst>
      <p:ext uri="{BB962C8B-B14F-4D97-AF65-F5344CB8AC3E}">
        <p14:creationId xmlns:p14="http://schemas.microsoft.com/office/powerpoint/2010/main" val="3370469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marL="514350" indent="-514350"/>
            <a:r>
              <a:rPr lang="en-US" dirty="0"/>
              <a:t>Dangerous Contents in UEFI Variables</a:t>
            </a:r>
          </a:p>
        </p:txBody>
      </p:sp>
      <p:sp>
        <p:nvSpPr>
          <p:cNvPr id="5" name="Content Placeholder 4"/>
          <p:cNvSpPr>
            <a:spLocks noGrp="1"/>
          </p:cNvSpPr>
          <p:nvPr>
            <p:ph idx="1"/>
          </p:nvPr>
        </p:nvSpPr>
        <p:spPr>
          <a:xfrm>
            <a:off x="457200" y="1447800"/>
            <a:ext cx="8345660" cy="4816506"/>
          </a:xfrm>
        </p:spPr>
        <p:txBody>
          <a:bodyPr>
            <a:normAutofit/>
          </a:bodyPr>
          <a:lstStyle/>
          <a:p>
            <a:pPr marL="457200" indent="-457200">
              <a:buBlip>
                <a:blip r:embed="rId3"/>
              </a:buBlip>
            </a:pPr>
            <a:r>
              <a:rPr lang="en-US" b="1" dirty="0"/>
              <a:t>Secure Boot c</a:t>
            </a:r>
            <a:r>
              <a:rPr lang="en-US" b="1" dirty="0">
                <a:latin typeface="+mn-lt"/>
              </a:rPr>
              <a:t>onfiguration</a:t>
            </a:r>
            <a:r>
              <a:rPr lang="en-US" dirty="0">
                <a:latin typeface="+mn-lt"/>
              </a:rPr>
              <a:t> settings (see our All Your Boot Are Belong To Us)</a:t>
            </a:r>
          </a:p>
          <a:p>
            <a:pPr marL="457200" indent="-457200">
              <a:buBlip>
                <a:blip r:embed="rId3"/>
              </a:buBlip>
            </a:pPr>
            <a:r>
              <a:rPr lang="en-US" b="1" dirty="0"/>
              <a:t>Addresses </a:t>
            </a:r>
            <a:r>
              <a:rPr lang="en-US" dirty="0"/>
              <a:t>to structures/buffers which </a:t>
            </a:r>
            <a:r>
              <a:rPr lang="en-US" b="1" dirty="0"/>
              <a:t>firmware</a:t>
            </a:r>
            <a:r>
              <a:rPr lang="en-US" dirty="0"/>
              <a:t> reads from or </a:t>
            </a:r>
            <a:r>
              <a:rPr lang="en-US" b="1" dirty="0"/>
              <a:t>writes to</a:t>
            </a:r>
            <a:r>
              <a:rPr lang="en-US" dirty="0"/>
              <a:t> during boot</a:t>
            </a:r>
          </a:p>
          <a:p>
            <a:pPr marL="457200" indent="-457200">
              <a:buBlip>
                <a:blip r:embed="rId3"/>
              </a:buBlip>
            </a:pPr>
            <a:r>
              <a:rPr lang="en-US" b="1" dirty="0">
                <a:latin typeface="+mn-lt"/>
              </a:rPr>
              <a:t>Policies for hardware protections</a:t>
            </a:r>
            <a:r>
              <a:rPr lang="en-US" dirty="0">
                <a:latin typeface="+mn-lt"/>
              </a:rPr>
              <a:t> &amp; locks such as BIOS Write Protection, Flash </a:t>
            </a:r>
            <a:r>
              <a:rPr lang="en-US" dirty="0" err="1">
                <a:latin typeface="+mn-lt"/>
              </a:rPr>
              <a:t>LockDown</a:t>
            </a:r>
            <a:r>
              <a:rPr lang="en-US" dirty="0">
                <a:latin typeface="+mn-lt"/>
              </a:rPr>
              <a:t>, BIOS Interface Lock</a:t>
            </a:r>
          </a:p>
          <a:p>
            <a:pPr marL="457200" indent="-457200">
              <a:buBlip>
                <a:blip r:embed="rId3"/>
              </a:buBlip>
            </a:pPr>
            <a:r>
              <a:rPr lang="en-US" dirty="0">
                <a:latin typeface="+mn-lt"/>
              </a:rPr>
              <a:t>Policies </a:t>
            </a:r>
            <a:r>
              <a:rPr lang="en-US" b="1" dirty="0">
                <a:latin typeface="+mn-lt"/>
              </a:rPr>
              <a:t>disabling security</a:t>
            </a:r>
            <a:r>
              <a:rPr lang="en-US" dirty="0">
                <a:latin typeface="+mn-lt"/>
              </a:rPr>
              <a:t> features</a:t>
            </a:r>
          </a:p>
          <a:p>
            <a:pPr marL="457200" indent="-457200">
              <a:buBlip>
                <a:blip r:embed="rId3"/>
              </a:buBlip>
            </a:pPr>
            <a:r>
              <a:rPr lang="en-US" dirty="0">
                <a:latin typeface="+mn-lt"/>
              </a:rPr>
              <a:t>Values of hardware configuration registers which firmware locks down</a:t>
            </a:r>
          </a:p>
          <a:p>
            <a:pPr marL="457200" indent="-457200">
              <a:buBlip>
                <a:blip r:embed="rId3"/>
              </a:buBlip>
            </a:pPr>
            <a:r>
              <a:rPr lang="en-US" dirty="0">
                <a:latin typeface="+mn-lt"/>
              </a:rPr>
              <a:t>Data which firmware really </a:t>
            </a:r>
            <a:r>
              <a:rPr lang="en-US" sz="2800" b="1" dirty="0">
                <a:latin typeface="+mn-lt"/>
              </a:rPr>
              <a:t>really</a:t>
            </a:r>
            <a:r>
              <a:rPr lang="en-US" dirty="0">
                <a:latin typeface="+mn-lt"/>
              </a:rPr>
              <a:t> needs to just boot</a:t>
            </a:r>
          </a:p>
          <a:p>
            <a:pPr marL="457200" indent="-457200">
              <a:buBlip>
                <a:blip r:embed="rId3"/>
              </a:buBlip>
            </a:pPr>
            <a:r>
              <a:rPr lang="en-US" b="1" dirty="0">
                <a:latin typeface="+mn-lt"/>
              </a:rPr>
              <a:t>Secrets</a:t>
            </a:r>
            <a:r>
              <a:rPr lang="en-US" dirty="0">
                <a:latin typeface="+mn-lt"/>
              </a:rPr>
              <a:t>: BIOS passwords in clear</a:t>
            </a:r>
          </a:p>
        </p:txBody>
      </p:sp>
      <p:sp>
        <p:nvSpPr>
          <p:cNvPr id="7" name="Text Placeholder 24"/>
          <p:cNvSpPr txBox="1">
            <a:spLocks/>
          </p:cNvSpPr>
          <p:nvPr/>
        </p:nvSpPr>
        <p:spPr>
          <a:xfrm>
            <a:off x="209551" y="6607036"/>
            <a:ext cx="3375025" cy="184154"/>
          </a:xfrm>
          <a:prstGeom prst="rect">
            <a:avLst/>
          </a:prstGeom>
        </p:spPr>
        <p:txBody>
          <a:bodyPr>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dirty="0"/>
              <a:t>Image Source: </a:t>
            </a:r>
            <a:r>
              <a:rPr lang="en-US" sz="1050" dirty="0">
                <a:hlinkClick r:id="rId4"/>
              </a:rPr>
              <a:t>KEEP CALM-O-MATIC</a:t>
            </a:r>
            <a:endParaRPr lang="en-US" sz="1050" dirty="0"/>
          </a:p>
        </p:txBody>
      </p:sp>
    </p:spTree>
    <p:extLst>
      <p:ext uri="{BB962C8B-B14F-4D97-AF65-F5344CB8AC3E}">
        <p14:creationId xmlns:p14="http://schemas.microsoft.com/office/powerpoint/2010/main" val="148350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This cannot be good…</a:t>
            </a:r>
          </a:p>
        </p:txBody>
      </p:sp>
      <p:sp>
        <p:nvSpPr>
          <p:cNvPr id="5" name="Content Placeholder 4"/>
          <p:cNvSpPr>
            <a:spLocks noGrp="1"/>
          </p:cNvSpPr>
          <p:nvPr>
            <p:ph idx="1"/>
          </p:nvPr>
        </p:nvSpPr>
        <p:spPr>
          <a:xfrm>
            <a:off x="457200" y="1676400"/>
            <a:ext cx="8314007" cy="4555588"/>
          </a:xfrm>
        </p:spPr>
        <p:txBody>
          <a:bodyPr>
            <a:normAutofit/>
          </a:bodyPr>
          <a:lstStyle/>
          <a:p>
            <a:pPr marL="342900" indent="-342900">
              <a:buFont typeface="Arial" panose="020B0604020202020204" pitchFamily="34" charset="0"/>
              <a:buChar char="•"/>
            </a:pPr>
            <a:r>
              <a:rPr lang="en-US" sz="2000" b="1" dirty="0"/>
              <a:t>Overwrite early firmware code/data</a:t>
            </a:r>
            <a:r>
              <a:rPr lang="en-US" sz="2000" dirty="0"/>
              <a:t> if (physical addresses) pointers are stored in unprotected variables</a:t>
            </a:r>
            <a:endParaRPr lang="en-US" sz="2000" b="1" dirty="0">
              <a:latin typeface="+mn-lt"/>
            </a:endParaRPr>
          </a:p>
          <a:p>
            <a:pPr marL="342900" indent="-342900">
              <a:buFont typeface="Arial" panose="020B0604020202020204" pitchFamily="34" charset="0"/>
              <a:buChar char="•"/>
            </a:pPr>
            <a:r>
              <a:rPr lang="en-US" sz="2000" b="1" dirty="0">
                <a:latin typeface="+mn-lt"/>
              </a:rPr>
              <a:t>Bypass UEFI and OS Secure Boot</a:t>
            </a:r>
            <a:r>
              <a:rPr lang="en-US" sz="2000" dirty="0">
                <a:latin typeface="+mn-lt"/>
              </a:rPr>
              <a:t> if its configuration or keys are stored in unprotected variables</a:t>
            </a:r>
          </a:p>
          <a:p>
            <a:pPr marL="342900" indent="-342900">
              <a:buFont typeface="Arial" panose="020B0604020202020204" pitchFamily="34" charset="0"/>
              <a:buChar char="•"/>
            </a:pPr>
            <a:r>
              <a:rPr lang="en-US" sz="2000" b="1" dirty="0">
                <a:latin typeface="+mn-lt"/>
              </a:rPr>
              <a:t>Bypass or disable hardware protections</a:t>
            </a:r>
            <a:r>
              <a:rPr lang="en-US" sz="2000" dirty="0">
                <a:latin typeface="+mn-lt"/>
              </a:rPr>
              <a:t> if their policies are stored in </a:t>
            </a:r>
            <a:r>
              <a:rPr lang="en-US" sz="2000" dirty="0"/>
              <a:t>unprotected </a:t>
            </a:r>
            <a:r>
              <a:rPr lang="en-US" sz="2000" dirty="0">
                <a:latin typeface="+mn-lt"/>
              </a:rPr>
              <a:t>variables</a:t>
            </a:r>
          </a:p>
          <a:p>
            <a:pPr marL="342900" indent="-342900">
              <a:buFont typeface="Arial" panose="020B0604020202020204" pitchFamily="34" charset="0"/>
              <a:buChar char="•"/>
            </a:pPr>
            <a:r>
              <a:rPr lang="en-US" sz="2000" b="1" dirty="0">
                <a:latin typeface="+mn-lt"/>
              </a:rPr>
              <a:t>Make the system unable to boot (brick)</a:t>
            </a:r>
            <a:r>
              <a:rPr lang="en-US" sz="2000" dirty="0">
                <a:latin typeface="+mn-lt"/>
              </a:rPr>
              <a:t> if setting essential to boot the system are stored in </a:t>
            </a:r>
            <a:r>
              <a:rPr lang="en-US" sz="2000" dirty="0"/>
              <a:t>unprotected </a:t>
            </a:r>
            <a:r>
              <a:rPr lang="en-US" sz="2000" dirty="0">
                <a:latin typeface="+mn-lt"/>
              </a:rPr>
              <a:t>variables</a:t>
            </a:r>
          </a:p>
        </p:txBody>
      </p:sp>
    </p:spTree>
    <p:extLst>
      <p:ext uri="{BB962C8B-B14F-4D97-AF65-F5344CB8AC3E}">
        <p14:creationId xmlns:p14="http://schemas.microsoft.com/office/powerpoint/2010/main" val="21870989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0413" y="241300"/>
            <a:ext cx="8484436" cy="973669"/>
          </a:xfrm>
        </p:spPr>
        <p:txBody>
          <a:bodyPr>
            <a:normAutofit/>
          </a:bodyPr>
          <a:lstStyle/>
          <a:p>
            <a:r>
              <a:rPr lang="en-US" dirty="0"/>
              <a:t>Who needs a Setup variable, anyway?</a:t>
            </a:r>
          </a:p>
        </p:txBody>
      </p:sp>
      <p:sp>
        <p:nvSpPr>
          <p:cNvPr id="5" name="Content Placeholder 4"/>
          <p:cNvSpPr>
            <a:spLocks noGrp="1"/>
          </p:cNvSpPr>
          <p:nvPr>
            <p:ph idx="1"/>
          </p:nvPr>
        </p:nvSpPr>
        <p:spPr>
          <a:xfrm>
            <a:off x="420413" y="1364564"/>
            <a:ext cx="8227393" cy="4782283"/>
          </a:xfrm>
        </p:spPr>
        <p:txBody>
          <a:bodyPr/>
          <a:lstStyle/>
          <a:p>
            <a:pPr algn="ctr"/>
            <a:r>
              <a:rPr lang="en-US" sz="2400" b="1" dirty="0">
                <a:solidFill>
                  <a:schemeClr val="tx2"/>
                </a:solidFill>
              </a:rPr>
              <a:t>VU#758382</a:t>
            </a:r>
            <a:r>
              <a:rPr lang="en-US" sz="2400" dirty="0"/>
              <a:t> </a:t>
            </a:r>
          </a:p>
          <a:p>
            <a:pPr marL="457200" indent="-457200">
              <a:buFont typeface="Arial" panose="020B0604020202020204" pitchFamily="34" charset="0"/>
              <a:buChar char="•"/>
            </a:pPr>
            <a:r>
              <a:rPr lang="en-US" sz="2000" dirty="0">
                <a:latin typeface="+mn-lt"/>
                <a:cs typeface="Courier New" pitchFamily="49" charset="0"/>
              </a:rPr>
              <a:t>Storing Secure Boot settings in Setup could be bad</a:t>
            </a:r>
          </a:p>
          <a:p>
            <a:pPr marL="457200" indent="-457200">
              <a:buFont typeface="Arial" panose="020B0604020202020204" pitchFamily="34" charset="0"/>
              <a:buChar char="•"/>
            </a:pPr>
            <a:r>
              <a:rPr lang="en-US" sz="2000" dirty="0">
                <a:latin typeface="+mn-lt"/>
                <a:cs typeface="Courier New" pitchFamily="49" charset="0"/>
              </a:rPr>
              <a:t>Now user-mode malware can  clobber contents of </a:t>
            </a:r>
            <a:r>
              <a:rPr lang="en-US" sz="2000" dirty="0">
                <a:latin typeface="Courier New" panose="02070309020205020404" pitchFamily="49" charset="0"/>
                <a:cs typeface="Courier New" panose="02070309020205020404" pitchFamily="49" charset="0"/>
              </a:rPr>
              <a:t>Setup</a:t>
            </a:r>
            <a:r>
              <a:rPr lang="en-US" sz="2000" dirty="0">
                <a:latin typeface="+mn-lt"/>
                <a:cs typeface="Courier New" pitchFamily="49" charset="0"/>
              </a:rPr>
              <a:t> UEFI variable with garbage or delete it</a:t>
            </a:r>
          </a:p>
          <a:p>
            <a:pPr marL="457200" indent="-457200">
              <a:buFont typeface="Arial" panose="020B0604020202020204" pitchFamily="34" charset="0"/>
              <a:buChar char="•"/>
            </a:pPr>
            <a:r>
              <a:rPr lang="en-US" sz="2000" dirty="0">
                <a:latin typeface="+mn-lt"/>
              </a:rPr>
              <a:t>Malware may also clobber/delete default configuration </a:t>
            </a:r>
            <a:r>
              <a:rPr lang="en-US" sz="2000" dirty="0" err="1">
                <a:latin typeface="Courier New" panose="02070309020205020404" pitchFamily="49" charset="0"/>
                <a:cs typeface="Courier New" panose="02070309020205020404" pitchFamily="49" charset="0"/>
              </a:rPr>
              <a:t>StdDefaults</a:t>
            </a:r>
            <a:endParaRPr lang="en-US" sz="2000" dirty="0">
              <a:latin typeface="+mn-lt"/>
            </a:endParaRPr>
          </a:p>
          <a:p>
            <a:pPr marL="457200" indent="-457200">
              <a:buFont typeface="Arial" panose="020B0604020202020204" pitchFamily="34" charset="0"/>
              <a:buChar char="•"/>
            </a:pPr>
            <a:r>
              <a:rPr lang="en-US" sz="2000" dirty="0">
                <a:latin typeface="+mn-lt"/>
              </a:rPr>
              <a:t>The system may never boot again</a:t>
            </a:r>
          </a:p>
          <a:p>
            <a:endParaRPr lang="en-US" sz="1200" dirty="0">
              <a:latin typeface="+mn-lt"/>
            </a:endParaRPr>
          </a:p>
          <a:p>
            <a:r>
              <a:rPr lang="en-US" sz="1400" dirty="0">
                <a:latin typeface="+mn-lt"/>
              </a:rPr>
              <a:t>The attack has been co-discovered with researchers from </a:t>
            </a:r>
            <a:r>
              <a:rPr lang="en-US" sz="1400" dirty="0" err="1">
                <a:latin typeface="+mn-lt"/>
              </a:rPr>
              <a:t>LegbaCore</a:t>
            </a:r>
            <a:r>
              <a:rPr lang="en-US" sz="1400" dirty="0">
                <a:latin typeface="+mn-lt"/>
              </a:rPr>
              <a:t> (</a:t>
            </a:r>
            <a:r>
              <a:rPr lang="en-US" sz="1400" dirty="0"/>
              <a:t>Corey </a:t>
            </a:r>
            <a:r>
              <a:rPr lang="en-US" sz="1400" dirty="0" err="1"/>
              <a:t>Kallenberg</a:t>
            </a:r>
            <a:r>
              <a:rPr lang="en-US" sz="1400" dirty="0"/>
              <a:t>, </a:t>
            </a:r>
            <a:r>
              <a:rPr lang="en-US" sz="1400" dirty="0" err="1"/>
              <a:t>Xeno</a:t>
            </a:r>
            <a:r>
              <a:rPr lang="en-US" sz="1400" dirty="0"/>
              <a:t> </a:t>
            </a:r>
            <a:r>
              <a:rPr lang="en-US" sz="1400" dirty="0" err="1"/>
              <a:t>Kovah</a:t>
            </a:r>
            <a:r>
              <a:rPr lang="en-US" sz="1400" dirty="0">
                <a:latin typeface="+mn-lt"/>
              </a:rPr>
              <a:t>) and MITRE Corporation (Sam Cornwell, John Butterworth). </a:t>
            </a:r>
          </a:p>
        </p:txBody>
      </p:sp>
      <p:sp>
        <p:nvSpPr>
          <p:cNvPr id="9" name="Rectangle 8"/>
          <p:cNvSpPr/>
          <p:nvPr/>
        </p:nvSpPr>
        <p:spPr>
          <a:xfrm>
            <a:off x="3429000" y="6127165"/>
            <a:ext cx="3069042" cy="369332"/>
          </a:xfrm>
          <a:prstGeom prst="rect">
            <a:avLst/>
          </a:prstGeom>
        </p:spPr>
        <p:txBody>
          <a:bodyPr wrap="square">
            <a:spAutoFit/>
          </a:bodyPr>
          <a:lstStyle/>
          <a:p>
            <a:r>
              <a:rPr lang="en-US" dirty="0"/>
              <a:t>Source: </a:t>
            </a:r>
            <a:r>
              <a:rPr lang="en-US" dirty="0">
                <a:hlinkClick r:id="rId3"/>
              </a:rPr>
              <a:t>Setup For Failure</a:t>
            </a:r>
            <a:endParaRPr lang="en-US" dirty="0"/>
          </a:p>
        </p:txBody>
      </p:sp>
    </p:spTree>
    <p:extLst>
      <p:ext uri="{BB962C8B-B14F-4D97-AF65-F5344CB8AC3E}">
        <p14:creationId xmlns:p14="http://schemas.microsoft.com/office/powerpoint/2010/main" val="793256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Attribute Checks in CHIPSEC</a:t>
            </a:r>
          </a:p>
        </p:txBody>
      </p:sp>
      <p:sp>
        <p:nvSpPr>
          <p:cNvPr id="3" name="Content Placeholder 2"/>
          <p:cNvSpPr>
            <a:spLocks noGrp="1"/>
          </p:cNvSpPr>
          <p:nvPr>
            <p:ph idx="1"/>
          </p:nvPr>
        </p:nvSpPr>
        <p:spPr>
          <a:xfrm>
            <a:off x="457200" y="2016868"/>
            <a:ext cx="8229600"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chipsec.modules.common.uefi.access_uefispec</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Access Control of Variables Defined in UEFI Spec</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Testing UEFI variables ..</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BootOrder</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dbx</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ConOut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db</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PK</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BootCurrent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Timeout</a:t>
            </a:r>
          </a:p>
          <a:p>
            <a:pPr>
              <a:spcBef>
                <a:spcPts val="0"/>
              </a:spcBef>
            </a:pPr>
            <a:r>
              <a:rPr lang="en-US" sz="1400" dirty="0">
                <a:latin typeface="Courier New" panose="02070309020205020404" pitchFamily="49" charset="0"/>
                <a:cs typeface="Courier New" panose="02070309020205020404" pitchFamily="49" charset="0"/>
              </a:rPr>
              <a:t>[*] Variable KEK</a:t>
            </a:r>
          </a:p>
          <a:p>
            <a:pPr>
              <a:spcBef>
                <a:spcPts val="0"/>
              </a:spcBef>
            </a:pPr>
            <a:r>
              <a:rPr lang="en-US" sz="1400" dirty="0">
                <a:latin typeface="Courier New" panose="02070309020205020404" pitchFamily="49" charset="0"/>
                <a:cs typeface="Courier New" panose="02070309020205020404" pitchFamily="49" charset="0"/>
              </a:rPr>
              <a:t>[*] Variable Boot0000</a:t>
            </a:r>
          </a:p>
          <a:p>
            <a:pPr>
              <a:spcBef>
                <a:spcPts val="0"/>
              </a:spcBef>
            </a:pPr>
            <a:r>
              <a:rPr lang="en-US" sz="1400" dirty="0">
                <a:latin typeface="Courier New" panose="02070309020205020404" pitchFamily="49" charset="0"/>
                <a:cs typeface="Courier New" panose="02070309020205020404" pitchFamily="49" charset="0"/>
              </a:rPr>
              <a:t>[*] Variable Boot0001</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SecureBoot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ConIn</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All checked UEFI spec variables are protected according to spec</a:t>
            </a:r>
          </a:p>
        </p:txBody>
      </p:sp>
      <p:sp>
        <p:nvSpPr>
          <p:cNvPr id="4" name="Rectangle 3"/>
          <p:cNvSpPr/>
          <p:nvPr/>
        </p:nvSpPr>
        <p:spPr>
          <a:xfrm>
            <a:off x="360081" y="1333639"/>
            <a:ext cx="7629012"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common.uefi.access_uefispec</a:t>
            </a:r>
            <a:endParaRPr lang="en-US" b="1" dirty="0">
              <a:cs typeface="Courier New" pitchFamily="49" charset="0"/>
            </a:endParaRPr>
          </a:p>
        </p:txBody>
      </p:sp>
    </p:spTree>
    <p:extLst>
      <p:ext uri="{BB962C8B-B14F-4D97-AF65-F5344CB8AC3E}">
        <p14:creationId xmlns:p14="http://schemas.microsoft.com/office/powerpoint/2010/main" val="9691078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Security of UEFI Variables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4.5</a:t>
            </a:r>
          </a:p>
        </p:txBody>
      </p:sp>
    </p:spTree>
    <p:extLst>
      <p:ext uri="{BB962C8B-B14F-4D97-AF65-F5344CB8AC3E}">
        <p14:creationId xmlns:p14="http://schemas.microsoft.com/office/powerpoint/2010/main" val="6973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447925"/>
            <a:ext cx="7773987" cy="1362075"/>
          </a:xfrm>
        </p:spPr>
        <p:txBody>
          <a:bodyPr>
            <a:normAutofit/>
          </a:bodyPr>
          <a:lstStyle/>
          <a:p>
            <a:r>
              <a:rPr lang="en-US" dirty="0"/>
              <a:t>4.8 Attacking Firmware S3 Resume</a:t>
            </a:r>
          </a:p>
        </p:txBody>
      </p:sp>
    </p:spTree>
    <p:extLst>
      <p:ext uri="{BB962C8B-B14F-4D97-AF65-F5344CB8AC3E}">
        <p14:creationId xmlns:p14="http://schemas.microsoft.com/office/powerpoint/2010/main" val="48454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VU# 976132 (CVE-2014-8274)</a:t>
            </a:r>
          </a:p>
        </p:txBody>
      </p:sp>
      <p:sp>
        <p:nvSpPr>
          <p:cNvPr id="5" name="Content Placeholder 4"/>
          <p:cNvSpPr>
            <a:spLocks noGrp="1"/>
          </p:cNvSpPr>
          <p:nvPr>
            <p:ph idx="1"/>
          </p:nvPr>
        </p:nvSpPr>
        <p:spPr>
          <a:xfrm>
            <a:off x="457199" y="1431758"/>
            <a:ext cx="8349175" cy="4793573"/>
          </a:xfrm>
        </p:spPr>
        <p:txBody>
          <a:bodyPr>
            <a:normAutofit lnSpcReduction="10000"/>
          </a:bodyPr>
          <a:lstStyle/>
          <a:p>
            <a:pPr marL="457200" indent="-457200">
              <a:buFont typeface="Arial" panose="020B0604020202020204" pitchFamily="34" charset="0"/>
              <a:buChar char="•"/>
            </a:pPr>
            <a:r>
              <a:rPr lang="en-US" sz="2400" dirty="0"/>
              <a:t>Security issues in system firmware due to handling of S3 resume boot script have been independently discovered by other security researchers</a:t>
            </a:r>
          </a:p>
          <a:p>
            <a:pPr marL="457200" indent="-457200">
              <a:buFont typeface="Arial" panose="020B0604020202020204" pitchFamily="34" charset="0"/>
              <a:buChar char="•"/>
            </a:pPr>
            <a:r>
              <a:rPr lang="en-US" sz="2400" dirty="0" err="1"/>
              <a:t>Rafal</a:t>
            </a:r>
            <a:r>
              <a:rPr lang="en-US" sz="2400" dirty="0"/>
              <a:t> </a:t>
            </a:r>
            <a:r>
              <a:rPr lang="en-US" sz="2400" dirty="0" err="1"/>
              <a:t>Wojtczuk</a:t>
            </a:r>
            <a:r>
              <a:rPr lang="en-US" sz="2400" dirty="0"/>
              <a:t> of </a:t>
            </a:r>
            <a:r>
              <a:rPr lang="en-US" sz="2400" dirty="0" err="1"/>
              <a:t>Bromium</a:t>
            </a:r>
            <a:r>
              <a:rPr lang="en-US" sz="2400" dirty="0"/>
              <a:t> and Corey </a:t>
            </a:r>
            <a:r>
              <a:rPr lang="en-US" sz="2400" dirty="0" err="1"/>
              <a:t>Kallenberg</a:t>
            </a:r>
            <a:r>
              <a:rPr lang="en-US" sz="2400" dirty="0"/>
              <a:t> (@</a:t>
            </a:r>
            <a:r>
              <a:rPr lang="en-US" sz="2400" dirty="0" err="1"/>
              <a:t>coreykal</a:t>
            </a:r>
            <a:r>
              <a:rPr lang="en-US" sz="2400" dirty="0"/>
              <a:t>) of </a:t>
            </a:r>
            <a:r>
              <a:rPr lang="en-US" sz="2400" dirty="0" err="1"/>
              <a:t>LegbaCore</a:t>
            </a:r>
            <a:r>
              <a:rPr lang="en-US" sz="2400" dirty="0"/>
              <a:t> first published </a:t>
            </a:r>
            <a:r>
              <a:rPr lang="en-US" sz="2400" i="1" dirty="0">
                <a:hlinkClick r:id="rId2"/>
              </a:rPr>
              <a:t>Attacks on UEFI Security</a:t>
            </a:r>
            <a:r>
              <a:rPr lang="en-US" sz="2400" i="1" dirty="0"/>
              <a:t> </a:t>
            </a:r>
            <a:r>
              <a:rPr lang="en-US" sz="2400" dirty="0"/>
              <a:t>(</a:t>
            </a:r>
            <a:r>
              <a:rPr lang="en-US" sz="2400" u="sng" dirty="0">
                <a:hlinkClick r:id="rId3"/>
              </a:rPr>
              <a:t>paper</a:t>
            </a:r>
            <a:r>
              <a:rPr lang="en-US" sz="2400" dirty="0"/>
              <a:t>)</a:t>
            </a:r>
          </a:p>
          <a:p>
            <a:pPr marL="457200" indent="-457200">
              <a:buFont typeface="Arial" panose="020B0604020202020204" pitchFamily="34" charset="0"/>
              <a:buChar char="•"/>
            </a:pPr>
            <a:r>
              <a:rPr lang="en-US" sz="2400" dirty="0"/>
              <a:t>PoC exploit was described and developed by </a:t>
            </a:r>
            <a:r>
              <a:rPr lang="en-US" sz="2400" dirty="0" err="1"/>
              <a:t>Dmytro</a:t>
            </a:r>
            <a:r>
              <a:rPr lang="en-US" sz="2400" dirty="0"/>
              <a:t> </a:t>
            </a:r>
            <a:r>
              <a:rPr lang="en-US" sz="2400" dirty="0" err="1"/>
              <a:t>Oleksiuk</a:t>
            </a:r>
            <a:r>
              <a:rPr lang="en-US" sz="2400" dirty="0"/>
              <a:t> (@</a:t>
            </a:r>
            <a:r>
              <a:rPr lang="en-US" sz="2400" dirty="0" err="1"/>
              <a:t>d_olex</a:t>
            </a:r>
            <a:r>
              <a:rPr lang="en-US" sz="2400" dirty="0"/>
              <a:t>) in </a:t>
            </a:r>
            <a:r>
              <a:rPr lang="en-US" sz="2400" dirty="0">
                <a:hlinkClick r:id="rId4"/>
              </a:rPr>
              <a:t>Exploiting UEFI boot script table vulnerability</a:t>
            </a:r>
            <a:endParaRPr lang="en-US" sz="2400" dirty="0"/>
          </a:p>
          <a:p>
            <a:pPr marL="457200" indent="-457200">
              <a:buFont typeface="Arial" panose="020B0604020202020204" pitchFamily="34" charset="0"/>
              <a:buChar char="•"/>
            </a:pPr>
            <a:r>
              <a:rPr lang="en-US" sz="2400" dirty="0"/>
              <a:t>Pedro </a:t>
            </a:r>
            <a:r>
              <a:rPr lang="en-US" sz="2400" dirty="0" err="1"/>
              <a:t>Vilaça</a:t>
            </a:r>
            <a:r>
              <a:rPr lang="en-US" sz="2400" dirty="0"/>
              <a:t> (@</a:t>
            </a:r>
            <a:r>
              <a:rPr lang="en-US" sz="2400" dirty="0" err="1"/>
              <a:t>osxreverser</a:t>
            </a:r>
            <a:r>
              <a:rPr lang="en-US" sz="2400" dirty="0"/>
              <a:t>) found related </a:t>
            </a:r>
            <a:r>
              <a:rPr lang="en-US" sz="2400" dirty="0">
                <a:hlinkClick r:id="rId5"/>
              </a:rPr>
              <a:t>vulnerability</a:t>
            </a:r>
            <a:r>
              <a:rPr lang="en-US" sz="2400" dirty="0"/>
              <a:t> in Mac EFI firmware (SPI Flash Configuration HW lock bit FLOCKDN is gone after resuming from S3)</a:t>
            </a:r>
          </a:p>
        </p:txBody>
      </p:sp>
    </p:spTree>
    <p:extLst>
      <p:ext uri="{BB962C8B-B14F-4D97-AF65-F5344CB8AC3E}">
        <p14:creationId xmlns:p14="http://schemas.microsoft.com/office/powerpoint/2010/main" val="301845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82000" cy="988746"/>
          </a:xfrm>
        </p:spPr>
        <p:txBody>
          <a:bodyPr>
            <a:noAutofit/>
          </a:bodyPr>
          <a:lstStyle/>
          <a:p>
            <a:r>
              <a:rPr lang="en-US" dirty="0"/>
              <a:t>Modify PK in SPI if Writes are Allowed</a:t>
            </a:r>
          </a:p>
        </p:txBody>
      </p:sp>
      <p:grpSp>
        <p:nvGrpSpPr>
          <p:cNvPr id="3" name="Group 2"/>
          <p:cNvGrpSpPr/>
          <p:nvPr/>
        </p:nvGrpSpPr>
        <p:grpSpPr>
          <a:xfrm>
            <a:off x="152400" y="1252832"/>
            <a:ext cx="8534400" cy="4834073"/>
            <a:chOff x="152400" y="1020817"/>
            <a:chExt cx="7467601" cy="3863250"/>
          </a:xfrm>
        </p:grpSpPr>
        <p:sp>
          <p:nvSpPr>
            <p:cNvPr id="63"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981200" y="1912267"/>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1" name="AutoShape 62"/>
            <p:cNvSpPr>
              <a:spLocks noChangeArrowheads="1"/>
            </p:cNvSpPr>
            <p:nvPr/>
          </p:nvSpPr>
          <p:spPr bwMode="auto">
            <a:xfrm>
              <a:off x="1981200" y="2940967"/>
              <a:ext cx="914400" cy="400050"/>
            </a:xfrm>
            <a:prstGeom prst="roundRect">
              <a:avLst>
                <a:gd name="adj" fmla="val 0"/>
              </a:avLst>
            </a:prstGeom>
            <a:solidFill>
              <a:schemeClr val="bg1">
                <a:lumMod val="50000"/>
              </a:schemeClr>
            </a:solidFill>
            <a:ln w="38100" cap="flat" cmpd="sng" algn="ctr">
              <a:solidFill>
                <a:schemeClr val="tx1">
                  <a:lumMod val="50000"/>
                  <a:lumOff val="50000"/>
                </a:schemeClr>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2" name="AutoShape 62"/>
            <p:cNvSpPr>
              <a:spLocks noChangeArrowheads="1"/>
            </p:cNvSpPr>
            <p:nvPr/>
          </p:nvSpPr>
          <p:spPr bwMode="auto">
            <a:xfrm>
              <a:off x="5943600" y="2426617"/>
              <a:ext cx="1143000" cy="9144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a:t>
              </a:r>
            </a:p>
            <a:p>
              <a:pPr algn="ctr"/>
              <a:r>
                <a:rPr lang="en-US" sz="1400" dirty="0">
                  <a:solidFill>
                    <a:prstClr val="white"/>
                  </a:solidFill>
                  <a:effectLst>
                    <a:outerShdw blurRad="25400" dist="12700" dir="2700000" algn="tl" rotWithShape="0">
                      <a:prstClr val="black">
                        <a:alpha val="21000"/>
                      </a:prstClr>
                    </a:outerShdw>
                  </a:effectLst>
                  <a:latin typeface="Arial"/>
                </a:rPr>
                <a:t>Boot Loader</a:t>
              </a:r>
            </a:p>
            <a:p>
              <a:pPr algn="ctr"/>
              <a:endParaRPr lang="en-US" sz="1400" dirty="0">
                <a:solidFill>
                  <a:prstClr val="white"/>
                </a:solidFill>
                <a:effectLst>
                  <a:outerShdw blurRad="25400" dist="12700" dir="2700000" algn="tl" rotWithShape="0">
                    <a:prstClr val="black">
                      <a:alpha val="21000"/>
                    </a:prstClr>
                  </a:outerShdw>
                </a:effectLst>
                <a:latin typeface="Arial"/>
              </a:endParaRPr>
            </a:p>
            <a:p>
              <a:pPr algn="ctr"/>
              <a:r>
                <a:rPr lang="en-US" sz="1400" dirty="0">
                  <a:solidFill>
                    <a:prstClr val="white"/>
                  </a:solidFill>
                  <a:effectLst>
                    <a:outerShdw blurRad="25400" dist="12700" dir="2700000" algn="tl" rotWithShape="0">
                      <a:prstClr val="black">
                        <a:alpha val="21000"/>
                      </a:prstClr>
                    </a:outerShdw>
                  </a:effectLst>
                  <a:latin typeface="Arial"/>
                </a:rPr>
                <a:t>Bootx64.efi</a:t>
              </a:r>
            </a:p>
            <a:p>
              <a:pPr algn="ctr"/>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73"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ED1C24"/>
              </a:solid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74" name="Bent-Up Arrow 73"/>
            <p:cNvSpPr/>
            <p:nvPr/>
          </p:nvSpPr>
          <p:spPr>
            <a:xfrm rot="5400000">
              <a:off x="257175" y="2714009"/>
              <a:ext cx="2228850" cy="1066800"/>
            </a:xfrm>
            <a:prstGeom prst="bent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5" name="Oval 74"/>
            <p:cNvSpPr/>
            <p:nvPr/>
          </p:nvSpPr>
          <p:spPr>
            <a:xfrm>
              <a:off x="152400" y="1169317"/>
              <a:ext cx="1600200" cy="857250"/>
            </a:xfrm>
            <a:prstGeom prst="ellipse">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Signed BIOS</a:t>
              </a:r>
            </a:p>
            <a:p>
              <a:pPr algn="ctr"/>
              <a:r>
                <a:rPr lang="en-US" sz="1600" dirty="0">
                  <a:solidFill>
                    <a:prstClr val="white"/>
                  </a:solidFill>
                </a:rPr>
                <a:t>Update</a:t>
              </a:r>
            </a:p>
          </p:txBody>
        </p:sp>
        <p:sp>
          <p:nvSpPr>
            <p:cNvPr id="76" name="Curved Down Arrow 75"/>
            <p:cNvSpPr/>
            <p:nvPr/>
          </p:nvSpPr>
          <p:spPr>
            <a:xfrm rot="16200000">
              <a:off x="1474410" y="3280057"/>
              <a:ext cx="571500" cy="350520"/>
            </a:xfrm>
            <a:prstGeom prst="curvedDown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7" name="Curved Up Arrow 76"/>
            <p:cNvSpPr/>
            <p:nvPr/>
          </p:nvSpPr>
          <p:spPr>
            <a:xfrm rot="16200000">
              <a:off x="7093458" y="3212239"/>
              <a:ext cx="626365"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8" name="AutoShape 62"/>
            <p:cNvSpPr>
              <a:spLocks noChangeArrowheads="1"/>
            </p:cNvSpPr>
            <p:nvPr/>
          </p:nvSpPr>
          <p:spPr bwMode="auto">
            <a:xfrm>
              <a:off x="1981200" y="2426617"/>
              <a:ext cx="914400" cy="40005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9" name="Curved Up Arrow 78"/>
            <p:cNvSpPr/>
            <p:nvPr/>
          </p:nvSpPr>
          <p:spPr>
            <a:xfrm rot="16200000">
              <a:off x="7092315" y="2184682"/>
              <a:ext cx="628650"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0" name="AutoShape 62"/>
            <p:cNvSpPr>
              <a:spLocks noChangeArrowheads="1"/>
            </p:cNvSpPr>
            <p:nvPr/>
          </p:nvSpPr>
          <p:spPr bwMode="auto">
            <a:xfrm>
              <a:off x="1981200" y="1431316"/>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81" name="Curved Up Arrow 80"/>
            <p:cNvSpPr/>
            <p:nvPr/>
          </p:nvSpPr>
          <p:spPr>
            <a:xfrm rot="16200000">
              <a:off x="7178040" y="1584607"/>
              <a:ext cx="457200"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2" name="AutoShape 62"/>
            <p:cNvSpPr>
              <a:spLocks noChangeArrowheads="1"/>
            </p:cNvSpPr>
            <p:nvPr/>
          </p:nvSpPr>
          <p:spPr bwMode="auto">
            <a:xfrm>
              <a:off x="1988850" y="1036122"/>
              <a:ext cx="2667000" cy="285750"/>
            </a:xfrm>
            <a:prstGeom prst="roundRect">
              <a:avLst>
                <a:gd name="adj" fmla="val 0"/>
              </a:avLst>
            </a:prstGeom>
            <a:solidFill>
              <a:schemeClr val="bg1">
                <a:lumMod val="50000"/>
              </a:schemeClr>
            </a:solidFill>
            <a:ln w="38100" cap="flat" cmpd="sng" algn="ctr">
              <a:solidFill>
                <a:schemeClr val="tx1">
                  <a:lumMod val="50000"/>
                  <a:lumOff val="50000"/>
                </a:schemeClr>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83" name="AutoShape 62"/>
            <p:cNvSpPr>
              <a:spLocks noChangeArrowheads="1"/>
            </p:cNvSpPr>
            <p:nvPr/>
          </p:nvSpPr>
          <p:spPr bwMode="auto">
            <a:xfrm>
              <a:off x="4800600" y="1020817"/>
              <a:ext cx="2286000" cy="285750"/>
            </a:xfrm>
            <a:prstGeom prst="roundRect">
              <a:avLst>
                <a:gd name="adj" fmla="val 0"/>
              </a:avLst>
            </a:prstGeom>
            <a:solidFill>
              <a:srgbClr val="ED1C24"/>
            </a:solidFill>
            <a:ln w="38100" cap="flat" cmpd="sng" algn="ctr">
              <a:solidFill>
                <a:schemeClr val="bg1"/>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Exploit</a:t>
              </a:r>
            </a:p>
          </p:txBody>
        </p:sp>
        <p:sp>
          <p:nvSpPr>
            <p:cNvPr id="84" name="Down Arrow 83"/>
            <p:cNvSpPr/>
            <p:nvPr/>
          </p:nvSpPr>
          <p:spPr>
            <a:xfrm>
              <a:off x="5334000" y="1340767"/>
              <a:ext cx="457200" cy="2114550"/>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85" name="TextBox 84"/>
            <p:cNvSpPr txBox="1"/>
            <p:nvPr/>
          </p:nvSpPr>
          <p:spPr>
            <a:xfrm>
              <a:off x="3625471" y="2546318"/>
              <a:ext cx="1784729" cy="467335"/>
            </a:xfrm>
            <a:prstGeom prst="rect">
              <a:avLst/>
            </a:prstGeom>
            <a:noFill/>
          </p:spPr>
          <p:txBody>
            <a:bodyPr wrap="square" rtlCol="0">
              <a:spAutoFit/>
            </a:bodyPr>
            <a:lstStyle/>
            <a:p>
              <a:pPr algn="ctr"/>
              <a:r>
                <a:rPr lang="en-US" sz="1600" b="1" dirty="0">
                  <a:solidFill>
                    <a:srgbClr val="B71234"/>
                  </a:solidFill>
                </a:rPr>
                <a:t>Modify UEFI BIOS Firmware in ROM</a:t>
              </a:r>
            </a:p>
          </p:txBody>
        </p:sp>
      </p:grpSp>
    </p:spTree>
    <p:extLst>
      <p:ext uri="{BB962C8B-B14F-4D97-AF65-F5344CB8AC3E}">
        <p14:creationId xmlns:p14="http://schemas.microsoft.com/office/powerpoint/2010/main" val="5469791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Waking the system from S3 	“sleep” state</a:t>
            </a:r>
          </a:p>
        </p:txBody>
      </p:sp>
      <p:sp>
        <p:nvSpPr>
          <p:cNvPr id="70" name="AutoShape 62"/>
          <p:cNvSpPr>
            <a:spLocks noChangeArrowheads="1"/>
          </p:cNvSpPr>
          <p:nvPr/>
        </p:nvSpPr>
        <p:spPr bwMode="auto">
          <a:xfrm>
            <a:off x="766916" y="3354023"/>
            <a:ext cx="5899355" cy="3146790"/>
          </a:xfrm>
          <a:prstGeom prst="roundRect">
            <a:avLst>
              <a:gd name="adj" fmla="val 48"/>
            </a:avLst>
          </a:prstGeom>
          <a:noFill/>
          <a:ln w="12700" cap="flat" cmpd="sng" algn="ctr">
            <a:solidFill>
              <a:srgbClr val="00B050"/>
            </a:solidFill>
            <a:prstDash val="dash"/>
            <a:round/>
            <a:headEnd type="none" w="med" len="med"/>
            <a:tailEnd type="none" w="med" len="med"/>
          </a:ln>
          <a:effectLst/>
        </p:spPr>
        <p:txBody>
          <a:bodyPr wrap="none" lIns="0" tIns="0" rIns="0" bIns="0" anchor="t"/>
          <a:lstStyle/>
          <a:p>
            <a:pPr algn="ctr"/>
            <a:r>
              <a:rPr lang="en-US" b="1" dirty="0">
                <a:solidFill>
                  <a:schemeClr val="tx1">
                    <a:lumMod val="50000"/>
                    <a:lumOff val="50000"/>
                  </a:schemeClr>
                </a:solidFill>
                <a:effectLst>
                  <a:outerShdw blurRad="25400" dist="12700" dir="2700000" algn="tl" rotWithShape="0">
                    <a:prstClr val="black">
                      <a:alpha val="21000"/>
                    </a:prstClr>
                  </a:outerShdw>
                </a:effectLst>
                <a:latin typeface="Arial"/>
              </a:rPr>
              <a:t>U/EFI System Firmware</a:t>
            </a:r>
          </a:p>
        </p:txBody>
      </p:sp>
      <p:sp>
        <p:nvSpPr>
          <p:cNvPr id="31" name="AutoShape 62"/>
          <p:cNvSpPr>
            <a:spLocks noChangeArrowheads="1"/>
          </p:cNvSpPr>
          <p:nvPr/>
        </p:nvSpPr>
        <p:spPr bwMode="auto">
          <a:xfrm>
            <a:off x="781663" y="1905000"/>
            <a:ext cx="5130070" cy="1174461"/>
          </a:xfrm>
          <a:prstGeom prst="roundRect">
            <a:avLst>
              <a:gd name="adj" fmla="val 0"/>
            </a:avLst>
          </a:prstGeom>
          <a:solidFill>
            <a:schemeClr val="bg1">
              <a:lumMod val="50000"/>
            </a:schemeClr>
          </a:solidFill>
          <a:ln w="38100" cap="flat" cmpd="sng" algn="ctr">
            <a:solidFill>
              <a:srgbClr val="00B050"/>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3" name="AutoShape 62"/>
          <p:cNvSpPr>
            <a:spLocks noChangeArrowheads="1"/>
          </p:cNvSpPr>
          <p:nvPr/>
        </p:nvSpPr>
        <p:spPr bwMode="auto">
          <a:xfrm>
            <a:off x="876325"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a:t>
            </a:r>
            <a:r>
              <a:rPr lang="en-US" b="1" dirty="0" err="1">
                <a:solidFill>
                  <a:prstClr val="white"/>
                </a:solidFill>
                <a:effectLst>
                  <a:outerShdw blurRad="25400" dist="12700" dir="2700000" algn="tl" rotWithShape="0">
                    <a:prstClr val="black">
                      <a:alpha val="21000"/>
                    </a:prstClr>
                  </a:outerShdw>
                </a:effectLst>
                <a:latin typeface="Arial"/>
              </a:rPr>
              <a:t>Init</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876325" y="4443414"/>
            <a:ext cx="1494686" cy="1406960"/>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DXE</a:t>
            </a:r>
          </a:p>
          <a:p>
            <a:pPr algn="ctr"/>
            <a:endParaRPr lang="en-US" b="1" dirty="0">
              <a:solidFill>
                <a:prstClr val="white"/>
              </a:solidFill>
              <a:effectLst>
                <a:outerShdw blurRad="25400" dist="12700" dir="2700000" algn="tl" rotWithShape="0">
                  <a:prstClr val="black">
                    <a:alpha val="21000"/>
                  </a:prstClr>
                </a:outerShdw>
              </a:effectLst>
              <a:latin typeface="Arial"/>
            </a:endParaRPr>
          </a:p>
          <a:p>
            <a:pPr algn="ctr"/>
            <a:r>
              <a:rPr lang="en-US" b="1" dirty="0">
                <a:solidFill>
                  <a:prstClr val="white"/>
                </a:solidFill>
                <a:effectLst>
                  <a:outerShdw blurRad="25400" dist="12700" dir="2700000" algn="tl" rotWithShape="0">
                    <a:prstClr val="black">
                      <a:alpha val="21000"/>
                    </a:prstClr>
                  </a:outerShdw>
                </a:effectLst>
                <a:latin typeface="Arial"/>
              </a:rPr>
              <a:t>UEFI core</a:t>
            </a:r>
          </a:p>
          <a:p>
            <a:pPr algn="ctr"/>
            <a:r>
              <a:rPr lang="en-US" b="1" dirty="0">
                <a:solidFill>
                  <a:prstClr val="white"/>
                </a:solidFill>
                <a:effectLst>
                  <a:outerShdw blurRad="25400" dist="12700" dir="2700000" algn="tl" rotWithShape="0">
                    <a:prstClr val="black">
                      <a:alpha val="21000"/>
                    </a:prstClr>
                  </a:outerShdw>
                </a:effectLst>
                <a:latin typeface="Arial"/>
              </a:rPr>
              <a:t> &amp; drivers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3" name="AutoShape 62"/>
          <p:cNvSpPr>
            <a:spLocks noChangeArrowheads="1"/>
          </p:cNvSpPr>
          <p:nvPr/>
        </p:nvSpPr>
        <p:spPr bwMode="auto">
          <a:xfrm>
            <a:off x="876325" y="3888269"/>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BDS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8" name="AutoShape 62"/>
          <p:cNvSpPr>
            <a:spLocks noChangeArrowheads="1"/>
          </p:cNvSpPr>
          <p:nvPr/>
        </p:nvSpPr>
        <p:spPr bwMode="auto">
          <a:xfrm>
            <a:off x="5048119"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a:t>
            </a:r>
            <a:r>
              <a:rPr lang="en-US" b="1" dirty="0" err="1">
                <a:solidFill>
                  <a:prstClr val="white"/>
                </a:solidFill>
                <a:effectLst>
                  <a:outerShdw blurRad="25400" dist="12700" dir="2700000" algn="tl" rotWithShape="0">
                    <a:prstClr val="black">
                      <a:alpha val="21000"/>
                    </a:prstClr>
                  </a:outerShdw>
                </a:effectLst>
                <a:latin typeface="Arial"/>
              </a:rPr>
              <a:t>Init</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9" name="AutoShape 62"/>
          <p:cNvSpPr>
            <a:spLocks noChangeArrowheads="1"/>
          </p:cNvSpPr>
          <p:nvPr/>
        </p:nvSpPr>
        <p:spPr bwMode="auto">
          <a:xfrm>
            <a:off x="2896466" y="4443414"/>
            <a:ext cx="1626199" cy="1406960"/>
          </a:xfrm>
          <a:prstGeom prst="roundRect">
            <a:avLst>
              <a:gd name="adj" fmla="val 0"/>
            </a:avLst>
          </a:prstGeom>
          <a:no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S3 Boot</a:t>
            </a:r>
          </a:p>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Script Table</a:t>
            </a:r>
          </a:p>
          <a:p>
            <a:pPr algn="ctr"/>
            <a:endPar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endParaRP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Restores</a:t>
            </a: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hardware config</a:t>
            </a:r>
          </a:p>
        </p:txBody>
      </p:sp>
      <p:sp>
        <p:nvSpPr>
          <p:cNvPr id="40" name="AutoShape 62"/>
          <p:cNvSpPr>
            <a:spLocks noChangeArrowheads="1"/>
          </p:cNvSpPr>
          <p:nvPr/>
        </p:nvSpPr>
        <p:spPr bwMode="auto">
          <a:xfrm>
            <a:off x="5048120" y="5482216"/>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Script Engine</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4" name="Striped Right Arrow 3"/>
          <p:cNvSpPr/>
          <p:nvPr/>
        </p:nvSpPr>
        <p:spPr>
          <a:xfrm>
            <a:off x="2206485" y="4585268"/>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riped Right Arrow 40"/>
          <p:cNvSpPr/>
          <p:nvPr/>
        </p:nvSpPr>
        <p:spPr>
          <a:xfrm>
            <a:off x="2206485" y="4988476"/>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Striped Right Arrow 41"/>
          <p:cNvSpPr/>
          <p:nvPr/>
        </p:nvSpPr>
        <p:spPr>
          <a:xfrm>
            <a:off x="2206485" y="5408019"/>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 Arrow 4"/>
          <p:cNvSpPr/>
          <p:nvPr/>
        </p:nvSpPr>
        <p:spPr>
          <a:xfrm>
            <a:off x="309723"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NORMAL BOOT</a:t>
            </a:r>
          </a:p>
        </p:txBody>
      </p:sp>
      <p:sp>
        <p:nvSpPr>
          <p:cNvPr id="44" name="Up Arrow 43"/>
          <p:cNvSpPr/>
          <p:nvPr/>
        </p:nvSpPr>
        <p:spPr>
          <a:xfrm>
            <a:off x="6734475"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S3 RESUME</a:t>
            </a:r>
          </a:p>
        </p:txBody>
      </p:sp>
      <p:sp>
        <p:nvSpPr>
          <p:cNvPr id="6" name="Up Arrow 5"/>
          <p:cNvSpPr/>
          <p:nvPr/>
        </p:nvSpPr>
        <p:spPr>
          <a:xfrm>
            <a:off x="1551354" y="3239330"/>
            <a:ext cx="189402" cy="545062"/>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5739732" y="3239330"/>
            <a:ext cx="172001" cy="2156767"/>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ent Arrow 7"/>
          <p:cNvSpPr/>
          <p:nvPr/>
        </p:nvSpPr>
        <p:spPr>
          <a:xfrm rot="5400000">
            <a:off x="4743475" y="4802257"/>
            <a:ext cx="467193" cy="810140"/>
          </a:xfrm>
          <a:prstGeom prst="bentArrow">
            <a:avLst>
              <a:gd name="adj1" fmla="val 25000"/>
              <a:gd name="adj2" fmla="val 31314"/>
              <a:gd name="adj3" fmla="val 25000"/>
              <a:gd name="adj4" fmla="val 43750"/>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AutoShape 62"/>
          <p:cNvSpPr>
            <a:spLocks noChangeArrowheads="1"/>
          </p:cNvSpPr>
          <p:nvPr/>
        </p:nvSpPr>
        <p:spPr bwMode="auto">
          <a:xfrm>
            <a:off x="1000125" y="2403555"/>
            <a:ext cx="3314700"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Apps</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110</a:t>
            </a:fld>
            <a:endParaRPr lang="en-US" dirty="0"/>
          </a:p>
        </p:txBody>
      </p:sp>
    </p:spTree>
    <p:extLst>
      <p:ext uri="{BB962C8B-B14F-4D97-AF65-F5344CB8AC3E}">
        <p14:creationId xmlns:p14="http://schemas.microsoft.com/office/powerpoint/2010/main" val="931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 grpId="0" animBg="1"/>
      <p:bldP spid="41" grpId="0" animBg="1"/>
      <p:bldP spid="42" grpId="0" animBg="1"/>
      <p:bldP spid="44" grpId="0" animBg="1"/>
      <p:bldP spid="45" grpId="0"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Searching for ACPI global structure…</a:t>
            </a:r>
          </a:p>
        </p:txBody>
      </p:sp>
      <p:pic>
        <p:nvPicPr>
          <p:cNvPr id="3" name="Picture 2"/>
          <p:cNvPicPr>
            <a:picLocks noChangeAspect="1"/>
          </p:cNvPicPr>
          <p:nvPr/>
        </p:nvPicPr>
        <p:blipFill>
          <a:blip r:embed="rId2" cstate="print"/>
          <a:stretch>
            <a:fillRect/>
          </a:stretch>
        </p:blipFill>
        <p:spPr>
          <a:xfrm>
            <a:off x="736212" y="4125172"/>
            <a:ext cx="7567619" cy="2093427"/>
          </a:xfrm>
          <a:prstGeom prst="rect">
            <a:avLst/>
          </a:prstGeom>
        </p:spPr>
      </p:pic>
      <p:sp>
        <p:nvSpPr>
          <p:cNvPr id="8" name="Content Placeholder 4"/>
          <p:cNvSpPr txBox="1">
            <a:spLocks/>
          </p:cNvSpPr>
          <p:nvPr/>
        </p:nvSpPr>
        <p:spPr>
          <a:xfrm>
            <a:off x="400928" y="1385737"/>
            <a:ext cx="8382000" cy="658822"/>
          </a:xfrm>
          <a:prstGeom prst="rect">
            <a:avLst/>
          </a:prstGeom>
        </p:spPr>
        <p:txBody>
          <a:bodyPr vert="horz" lIns="0" tIns="0" rIns="0" bIns="0" rtlCol="0">
            <a:noAutofit/>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kern="1200" baseline="0" smtClean="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pPr>
            <a:r>
              <a:rPr lang="en-US" b="1" dirty="0">
                <a:latin typeface="Courier New" panose="02070309020205020404" pitchFamily="49" charset="0"/>
                <a:cs typeface="Courier New" panose="02070309020205020404" pitchFamily="49" charset="0"/>
              </a:rPr>
              <a:t>AcpiGlobalVariable</a:t>
            </a:r>
            <a:r>
              <a:rPr lang="en-US" dirty="0">
                <a:latin typeface="+mj-lt"/>
                <a:cs typeface="Courier New" panose="02070309020205020404" pitchFamily="49" charset="0"/>
              </a:rPr>
              <a:t> UEFI variable points to a structure in memory (</a:t>
            </a:r>
            <a:r>
              <a:rPr lang="en-US" b="1" dirty="0">
                <a:latin typeface="Courier New" panose="02070309020205020404" pitchFamily="49" charset="0"/>
                <a:cs typeface="Courier New" panose="02070309020205020404" pitchFamily="49" charset="0"/>
              </a:rPr>
              <a:t>ACPI_VARIABLE_SET_COMPATIBILITY</a:t>
            </a:r>
            <a:r>
              <a:rPr lang="en-US" dirty="0">
                <a:latin typeface="+mj-lt"/>
                <a:cs typeface="Courier New" panose="02070309020205020404" pitchFamily="49" charset="0"/>
              </a:rPr>
              <a:t>)</a:t>
            </a:r>
          </a:p>
        </p:txBody>
      </p:sp>
      <p:sp>
        <p:nvSpPr>
          <p:cNvPr id="9" name="Rectangle 8"/>
          <p:cNvSpPr/>
          <p:nvPr/>
        </p:nvSpPr>
        <p:spPr>
          <a:xfrm>
            <a:off x="400928" y="2326749"/>
            <a:ext cx="8382000" cy="1292662"/>
          </a:xfrm>
          <a:prstGeom prst="rect">
            <a:avLst/>
          </a:prstGeom>
        </p:spPr>
        <p:txBody>
          <a:bodyPr wrap="square">
            <a:spAutoFit/>
          </a:bodyPr>
          <a:lstStyle/>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latin typeface="Courier New" panose="02070309020205020404" pitchFamily="49" charset="0"/>
                <a:ea typeface="Times New Roman" panose="02020603050405020304" pitchFamily="18" charset="0"/>
                <a:cs typeface="Times New Roman" panose="02020603050405020304" pitchFamily="18" charset="0"/>
              </a:rPr>
              <a:t>CHIPSEC</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latin typeface="Courier New" panose="02070309020205020404" pitchFamily="49" charset="0"/>
                <a:ea typeface="Times New Roman" panose="02020603050405020304" pitchFamily="18" charset="0"/>
                <a:cs typeface="Times New Roman" panose="02020603050405020304" pitchFamily="18" charset="0"/>
              </a:rPr>
              <a:t>Reading EFI variable Name=‘</a:t>
            </a:r>
            <a:r>
              <a:rPr lang="en-US" b="1" dirty="0">
                <a:latin typeface="Courier New" panose="02070309020205020404" pitchFamily="49" charset="0"/>
                <a:ea typeface="Times New Roman" panose="02020603050405020304" pitchFamily="18" charset="0"/>
                <a:cs typeface="Times New Roman" panose="02020603050405020304" pitchFamily="18" charset="0"/>
              </a:rPr>
              <a:t>AcpiGlobalVariable</a:t>
            </a:r>
            <a:r>
              <a:rPr lang="en-US" dirty="0">
                <a:latin typeface="Courier New" panose="02070309020205020404" pitchFamily="49" charset="0"/>
                <a:ea typeface="Times New Roman" panose="02020603050405020304" pitchFamily="18" charset="0"/>
                <a:cs typeface="Times New Roman" panose="02020603050405020304" pitchFamily="18" charset="0"/>
              </a:rPr>
              <a:t>’..</a:t>
            </a:r>
          </a:p>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uefi</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EFI variable</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AF9FFD67-EC10-488A-9DFC-6CBF5EE22C2E:AcpiGlobalVariable:</a:t>
            </a:r>
            <a:endParaRPr lang="en-US" dirty="0">
              <a:latin typeface="Arial" panose="020B0604020202020204" pitchFamily="34" charset="0"/>
              <a:ea typeface="Times New Roman" panose="02020603050405020304" pitchFamily="18" charset="0"/>
              <a:cs typeface="Times New Roman" panose="02020603050405020304" pitchFamily="18" charset="0"/>
            </a:endParaRPr>
          </a:p>
          <a:p>
            <a:r>
              <a:rPr lang="en-US" sz="2400"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18 be 89 da</a:t>
            </a:r>
            <a:endParaRPr lang="en-US"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Rounded Rectangle 9"/>
          <p:cNvSpPr/>
          <p:nvPr/>
        </p:nvSpPr>
        <p:spPr>
          <a:xfrm>
            <a:off x="436099" y="3179303"/>
            <a:ext cx="2236761" cy="440108"/>
          </a:xfrm>
          <a:prstGeom prst="roundRect">
            <a:avLst/>
          </a:prstGeom>
          <a:noFill/>
          <a:ln w="381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 Arrow 10"/>
          <p:cNvSpPr/>
          <p:nvPr/>
        </p:nvSpPr>
        <p:spPr>
          <a:xfrm rot="5400000">
            <a:off x="2757274" y="3235569"/>
            <a:ext cx="813816" cy="868680"/>
          </a:xfrm>
          <a:prstGeom prst="ben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2297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Searching for “S3 Boot Script”…</a:t>
            </a:r>
          </a:p>
        </p:txBody>
      </p:sp>
      <p:sp>
        <p:nvSpPr>
          <p:cNvPr id="7" name="Content Placeholder 4"/>
          <p:cNvSpPr>
            <a:spLocks noGrp="1"/>
          </p:cNvSpPr>
          <p:nvPr>
            <p:ph idx="1"/>
          </p:nvPr>
        </p:nvSpPr>
        <p:spPr>
          <a:xfrm>
            <a:off x="400928" y="1667965"/>
            <a:ext cx="8495422" cy="658822"/>
          </a:xfrm>
        </p:spPr>
        <p:txBody>
          <a:bodyPr>
            <a:noAutofit/>
          </a:bodyPr>
          <a:lstStyle/>
          <a:p>
            <a:pPr>
              <a:spcBef>
                <a:spcPts val="600"/>
              </a:spcBef>
            </a:pPr>
            <a:r>
              <a:rPr lang="en-US" dirty="0"/>
              <a:t>Pointer </a:t>
            </a:r>
            <a:r>
              <a:rPr lang="en-US" b="1" dirty="0" err="1">
                <a:latin typeface="Courier New" panose="02070309020205020404" pitchFamily="49" charset="0"/>
                <a:cs typeface="Courier New" panose="02070309020205020404" pitchFamily="49" charset="0"/>
              </a:rPr>
              <a:t>AcpiBootScriptTable</a:t>
            </a:r>
            <a:r>
              <a:rPr lang="en-US" dirty="0"/>
              <a:t> at offset </a:t>
            </a:r>
            <a:r>
              <a:rPr lang="en-US" b="1" dirty="0">
                <a:latin typeface="Courier New" panose="02070309020205020404" pitchFamily="49" charset="0"/>
                <a:cs typeface="Courier New" panose="02070309020205020404" pitchFamily="49" charset="0"/>
              </a:rPr>
              <a:t>0x18</a:t>
            </a:r>
            <a:r>
              <a:rPr lang="en-US" dirty="0"/>
              <a:t> in the structure </a:t>
            </a:r>
            <a:r>
              <a:rPr lang="en-US" b="1" dirty="0">
                <a:latin typeface="Courier New" panose="02070309020205020404" pitchFamily="49" charset="0"/>
                <a:cs typeface="Courier New" panose="02070309020205020404" pitchFamily="49" charset="0"/>
              </a:rPr>
              <a:t>ACPI_VARIABLE_SET_COMPATIBILITY </a:t>
            </a:r>
            <a:r>
              <a:rPr lang="en-US" dirty="0"/>
              <a:t>points to the script table</a:t>
            </a:r>
            <a:endParaRPr lang="en-US" b="1" dirty="0">
              <a:latin typeface="Courier New" panose="02070309020205020404" pitchFamily="49" charset="0"/>
              <a:cs typeface="Courier New" panose="02070309020205020404" pitchFamily="49" charset="0"/>
            </a:endParaRPr>
          </a:p>
        </p:txBody>
      </p:sp>
      <p:sp>
        <p:nvSpPr>
          <p:cNvPr id="4" name="Rectangle 3"/>
          <p:cNvSpPr/>
          <p:nvPr/>
        </p:nvSpPr>
        <p:spPr>
          <a:xfrm>
            <a:off x="609599" y="2653660"/>
            <a:ext cx="7567619" cy="3170099"/>
          </a:xfrm>
          <a:prstGeom prst="rect">
            <a:avLst/>
          </a:prstGeom>
        </p:spPr>
        <p:txBody>
          <a:bodyPr wrap="square">
            <a:spAutoFit/>
          </a:bodyPr>
          <a:lstStyle/>
          <a:p>
            <a:r>
              <a:rPr lang="en-US" sz="2000" b="1"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typedef</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struct</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Acpi</a:t>
            </a:r>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Related variables</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AcpiReservedMemoryBase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UINT32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AcpiReservedMemorySize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S3ReservedLowMemoryBase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a:t>
            </a:r>
            <a:r>
              <a:rPr lang="en-US" sz="20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AcpiBootScriptTable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ACPI_VARIABLE_SET_COMPATIBILITY</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4262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“S3 Boot Script” table in memory</a:t>
            </a:r>
          </a:p>
        </p:txBody>
      </p:sp>
      <p:pic>
        <p:nvPicPr>
          <p:cNvPr id="8" name="Picture 7"/>
          <p:cNvPicPr>
            <a:picLocks noChangeAspect="1"/>
          </p:cNvPicPr>
          <p:nvPr/>
        </p:nvPicPr>
        <p:blipFill>
          <a:blip r:embed="rId2" cstate="print"/>
          <a:stretch>
            <a:fillRect/>
          </a:stretch>
        </p:blipFill>
        <p:spPr>
          <a:xfrm>
            <a:off x="587858" y="1497916"/>
            <a:ext cx="7720410" cy="4506839"/>
          </a:xfrm>
          <a:prstGeom prst="rect">
            <a:avLst/>
          </a:prstGeom>
        </p:spPr>
      </p:pic>
    </p:spTree>
    <p:extLst>
      <p:ext uri="{BB962C8B-B14F-4D97-AF65-F5344CB8AC3E}">
        <p14:creationId xmlns:p14="http://schemas.microsoft.com/office/powerpoint/2010/main" val="2047881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“S3 Resume Boot Script”?</a:t>
            </a:r>
          </a:p>
        </p:txBody>
      </p:sp>
      <p:sp>
        <p:nvSpPr>
          <p:cNvPr id="5" name="Content Placeholder 4"/>
          <p:cNvSpPr>
            <a:spLocks noGrp="1"/>
          </p:cNvSpPr>
          <p:nvPr>
            <p:ph idx="1"/>
          </p:nvPr>
        </p:nvSpPr>
        <p:spPr>
          <a:xfrm>
            <a:off x="457200" y="1424122"/>
            <a:ext cx="8229600" cy="1091958"/>
          </a:xfrm>
        </p:spPr>
        <p:txBody>
          <a:bodyPr>
            <a:normAutofit/>
          </a:bodyPr>
          <a:lstStyle/>
          <a:p>
            <a:r>
              <a:rPr lang="en-US" dirty="0"/>
              <a:t>To speed up S3 resume, required HW configuration actions are written to an “S3 Resume Boot Script” by DXE drivers instead of running all configuration actions normally performed during boot</a:t>
            </a:r>
          </a:p>
        </p:txBody>
      </p:sp>
      <p:pic>
        <p:nvPicPr>
          <p:cNvPr id="2" name="Picture 1"/>
          <p:cNvPicPr>
            <a:picLocks noChangeAspect="1"/>
          </p:cNvPicPr>
          <p:nvPr/>
        </p:nvPicPr>
        <p:blipFill>
          <a:blip r:embed="rId2" cstate="print"/>
          <a:stretch>
            <a:fillRect/>
          </a:stretch>
        </p:blipFill>
        <p:spPr>
          <a:xfrm>
            <a:off x="571660" y="2772565"/>
            <a:ext cx="7862482" cy="3604174"/>
          </a:xfrm>
          <a:prstGeom prst="rect">
            <a:avLst/>
          </a:prstGeom>
        </p:spPr>
      </p:pic>
    </p:spTree>
    <p:extLst>
      <p:ext uri="{BB962C8B-B14F-4D97-AF65-F5344CB8AC3E}">
        <p14:creationId xmlns:p14="http://schemas.microsoft.com/office/powerpoint/2010/main" val="1289974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S3 Boot Script is a Sequence of Platform Dependent Opcodes</a:t>
            </a:r>
          </a:p>
        </p:txBody>
      </p:sp>
      <p:sp>
        <p:nvSpPr>
          <p:cNvPr id="7" name="Rectangle 6"/>
          <p:cNvSpPr/>
          <p:nvPr/>
        </p:nvSpPr>
        <p:spPr>
          <a:xfrm>
            <a:off x="228600" y="1633244"/>
            <a:ext cx="8915400" cy="4893647"/>
          </a:xfrm>
          <a:prstGeom prst="rect">
            <a:avLst/>
          </a:prstGeom>
        </p:spPr>
        <p:txBody>
          <a:bodyPr wrap="square">
            <a:spAutoFit/>
          </a:bodyPr>
          <a:lstStyle/>
          <a:p>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 01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01 00 00 00 00 00 00 00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24 00 00 00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 01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00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04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00 00 00 08</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02 00 00 00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01 00 00 00 00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00 00 00 00 00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10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03 00 00 00 24 00 00 00 02 02</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01 00 00 00 00 00 00 00 f0 00 02 00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67 01 00 00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01</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30 04</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00 00 00 00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21 00 00 00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de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68 01 00 00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d3 d1 4b 4a 7e </a:t>
            </a:r>
            <a:r>
              <a:rPr lang="en-US" sz="2400" dirty="0" err="1">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ff</a:t>
            </a:r>
            <a:endParaRPr lang="en-US" sz="32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419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Decoding Opcodes</a:t>
            </a:r>
          </a:p>
        </p:txBody>
      </p:sp>
      <p:sp>
        <p:nvSpPr>
          <p:cNvPr id="6"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s3bootscript</a:t>
            </a:r>
          </a:p>
        </p:txBody>
      </p:sp>
      <p:sp>
        <p:nvSpPr>
          <p:cNvPr id="8" name="Rectangle 7"/>
          <p:cNvSpPr/>
          <p:nvPr/>
        </p:nvSpPr>
        <p:spPr>
          <a:xfrm>
            <a:off x="444167" y="990600"/>
            <a:ext cx="6566233" cy="5509200"/>
          </a:xfrm>
          <a:prstGeom prst="rect">
            <a:avLst/>
          </a:prstGeom>
        </p:spPr>
        <p:txBody>
          <a:bodyPr wrap="square">
            <a:spAutoFit/>
          </a:bodyPr>
          <a:lstStyle/>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000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0x0000</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0x21</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02 00 0f 01 00 00 00 00 00 00 c0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fe</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01 00 00 00 00 00 00 00 00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S3_BOOTSCRIPT_MEM_WRITE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0x02</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0x00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1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0xFEC00000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Count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0x1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Values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359</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0x2F2C</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01 02 30 04 00 00 00 00 21 00 00 00 00 00 00 00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de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S3_BOOTSCRIPT_IO_READ_WRITE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0x01</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0x02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4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0x00000430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0x00000021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Mask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0xFFFFFFDE</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476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S3 Boot Script Opcodes</a:t>
            </a:r>
          </a:p>
        </p:txBody>
      </p:sp>
      <p:sp>
        <p:nvSpPr>
          <p:cNvPr id="5" name="Content Placeholder 4"/>
          <p:cNvSpPr>
            <a:spLocks noGrp="1"/>
          </p:cNvSpPr>
          <p:nvPr>
            <p:ph idx="1"/>
          </p:nvPr>
        </p:nvSpPr>
        <p:spPr>
          <a:xfrm>
            <a:off x="457199" y="1219200"/>
            <a:ext cx="8349175" cy="4959239"/>
          </a:xfrm>
        </p:spPr>
        <p:txBody>
          <a:bodyPr>
            <a:noAutofit/>
          </a:bodyPr>
          <a:lstStyle/>
          <a:p>
            <a:pPr marL="457200" lvl="0" indent="-457200">
              <a:buFont typeface="Arial" panose="020B0604020202020204" pitchFamily="34" charset="0"/>
              <a:buChar char="•"/>
            </a:pPr>
            <a:r>
              <a:rPr lang="en-US" sz="2400" dirty="0"/>
              <a:t>I/O port write (0x00)</a:t>
            </a:r>
          </a:p>
          <a:p>
            <a:pPr marL="457200" lvl="0" indent="-457200">
              <a:buFont typeface="Arial" panose="020B0604020202020204" pitchFamily="34" charset="0"/>
              <a:buChar char="•"/>
            </a:pPr>
            <a:r>
              <a:rPr lang="en-US" sz="2400" dirty="0"/>
              <a:t>I/O port read-modify-write (0x01)</a:t>
            </a:r>
          </a:p>
          <a:p>
            <a:pPr marL="457200" lvl="0" indent="-457200">
              <a:buFont typeface="Arial" panose="020B0604020202020204" pitchFamily="34" charset="0"/>
              <a:buChar char="•"/>
            </a:pPr>
            <a:r>
              <a:rPr lang="en-US" sz="2400" dirty="0"/>
              <a:t>Memory write (0x02)</a:t>
            </a:r>
          </a:p>
          <a:p>
            <a:pPr marL="457200" lvl="0" indent="-457200">
              <a:buFont typeface="Arial" panose="020B0604020202020204" pitchFamily="34" charset="0"/>
              <a:buChar char="•"/>
            </a:pPr>
            <a:r>
              <a:rPr lang="en-US" sz="2400" dirty="0"/>
              <a:t>Memory read-modify-write (0x03)</a:t>
            </a:r>
          </a:p>
          <a:p>
            <a:pPr marL="457200" lvl="0" indent="-457200">
              <a:buFont typeface="Arial" panose="020B0604020202020204" pitchFamily="34" charset="0"/>
              <a:buChar char="•"/>
            </a:pPr>
            <a:r>
              <a:rPr lang="en-US" sz="2400" dirty="0" err="1"/>
              <a:t>PCIe</a:t>
            </a:r>
            <a:r>
              <a:rPr lang="en-US" sz="2400" dirty="0"/>
              <a:t> configuration write (0x04)</a:t>
            </a:r>
          </a:p>
          <a:p>
            <a:pPr marL="457200" lvl="0" indent="-457200">
              <a:buFont typeface="Arial" panose="020B0604020202020204" pitchFamily="34" charset="0"/>
              <a:buChar char="•"/>
            </a:pPr>
            <a:r>
              <a:rPr lang="en-US" sz="2400" dirty="0" err="1"/>
              <a:t>PCIe</a:t>
            </a:r>
            <a:r>
              <a:rPr lang="en-US" sz="2400" dirty="0"/>
              <a:t> configuration read-modify-write (0x05)</a:t>
            </a:r>
          </a:p>
          <a:p>
            <a:pPr marL="457200" lvl="0" indent="-457200">
              <a:buFont typeface="Arial" panose="020B0604020202020204" pitchFamily="34" charset="0"/>
              <a:buChar char="•"/>
            </a:pPr>
            <a:r>
              <a:rPr lang="en-US" sz="2400" dirty="0" err="1"/>
              <a:t>SMBus</a:t>
            </a:r>
            <a:r>
              <a:rPr lang="en-US" sz="2400" dirty="0"/>
              <a:t> execute (0x06)</a:t>
            </a:r>
          </a:p>
          <a:p>
            <a:pPr marL="457200" lvl="0" indent="-457200">
              <a:buFont typeface="Arial" panose="020B0604020202020204" pitchFamily="34" charset="0"/>
              <a:buChar char="•"/>
            </a:pPr>
            <a:r>
              <a:rPr lang="en-US" sz="2400" dirty="0"/>
              <a:t>Stall (0x07)</a:t>
            </a:r>
          </a:p>
          <a:p>
            <a:pPr marL="457200" lvl="0" indent="-457200">
              <a:buFont typeface="Arial" panose="020B0604020202020204" pitchFamily="34" charset="0"/>
              <a:buChar char="•"/>
            </a:pPr>
            <a:r>
              <a:rPr lang="en-US" sz="2400" dirty="0"/>
              <a:t>Dispatch (0x08)</a:t>
            </a:r>
          </a:p>
          <a:p>
            <a:pPr marL="457200" lvl="0" indent="-457200">
              <a:buFont typeface="Arial" panose="020B0604020202020204" pitchFamily="34" charset="0"/>
              <a:buChar char="•"/>
            </a:pPr>
            <a:r>
              <a:rPr lang="en-US" sz="2400" dirty="0"/>
              <a:t>Dispatch2</a:t>
            </a:r>
          </a:p>
        </p:txBody>
      </p:sp>
    </p:spTree>
    <p:extLst>
      <p:ext uri="{BB962C8B-B14F-4D97-AF65-F5344CB8AC3E}">
        <p14:creationId xmlns:p14="http://schemas.microsoft.com/office/powerpoint/2010/main" val="19813326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Processor I/O Port Opcodes</a:t>
            </a:r>
          </a:p>
        </p:txBody>
      </p:sp>
      <p:sp>
        <p:nvSpPr>
          <p:cNvPr id="5" name="Content Placeholder 4"/>
          <p:cNvSpPr>
            <a:spLocks noGrp="1"/>
          </p:cNvSpPr>
          <p:nvPr>
            <p:ph idx="1"/>
          </p:nvPr>
        </p:nvSpPr>
        <p:spPr>
          <a:xfrm>
            <a:off x="457200" y="1424122"/>
            <a:ext cx="8229600" cy="1091958"/>
          </a:xfrm>
        </p:spPr>
        <p:txBody>
          <a:bodyPr>
            <a:normAutofit lnSpcReduction="10000"/>
          </a:bodyPr>
          <a:lstStyle/>
          <a:p>
            <a:r>
              <a:rPr lang="en-US" b="1" dirty="0">
                <a:latin typeface="Courier New" panose="02070309020205020404" pitchFamily="49" charset="0"/>
                <a:cs typeface="Courier New" panose="02070309020205020404" pitchFamily="49" charset="0"/>
              </a:rPr>
              <a:t>S3_BOOTSCRIPT_IO_WRITE/READ_WRITE</a:t>
            </a:r>
            <a:r>
              <a:rPr lang="en-US" dirty="0"/>
              <a:t> opcodes in the S3 boot script write or RMW to processor I/O ports</a:t>
            </a:r>
          </a:p>
          <a:p>
            <a:r>
              <a:rPr lang="en-US" dirty="0"/>
              <a:t>Opcode below sends SW SMI by writing value </a:t>
            </a:r>
            <a:r>
              <a:rPr lang="en-US" b="1" dirty="0">
                <a:latin typeface="Courier New" panose="02070309020205020404" pitchFamily="49" charset="0"/>
                <a:cs typeface="Courier New" panose="02070309020205020404" pitchFamily="49" charset="0"/>
              </a:rPr>
              <a:t>0xBD</a:t>
            </a:r>
            <a:r>
              <a:rPr lang="en-US" dirty="0"/>
              <a:t> port </a:t>
            </a:r>
            <a:r>
              <a:rPr lang="en-US" b="1" dirty="0">
                <a:latin typeface="Courier New" panose="02070309020205020404" pitchFamily="49" charset="0"/>
                <a:cs typeface="Courier New" panose="02070309020205020404" pitchFamily="49" charset="0"/>
              </a:rPr>
              <a:t>0xB2</a:t>
            </a:r>
          </a:p>
        </p:txBody>
      </p:sp>
      <p:pic>
        <p:nvPicPr>
          <p:cNvPr id="3" name="Picture 2"/>
          <p:cNvPicPr>
            <a:picLocks noChangeAspect="1"/>
          </p:cNvPicPr>
          <p:nvPr/>
        </p:nvPicPr>
        <p:blipFill>
          <a:blip r:embed="rId2" cstate="print"/>
          <a:stretch>
            <a:fillRect/>
          </a:stretch>
        </p:blipFill>
        <p:spPr>
          <a:xfrm>
            <a:off x="383982" y="2852737"/>
            <a:ext cx="8207568" cy="3505462"/>
          </a:xfrm>
          <a:prstGeom prst="rect">
            <a:avLst/>
          </a:prstGeom>
        </p:spPr>
      </p:pic>
    </p:spTree>
    <p:extLst>
      <p:ext uri="{BB962C8B-B14F-4D97-AF65-F5344CB8AC3E}">
        <p14:creationId xmlns:p14="http://schemas.microsoft.com/office/powerpoint/2010/main" val="3771270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“Dispatch” Opcodes</a:t>
            </a:r>
          </a:p>
        </p:txBody>
      </p:sp>
      <p:sp>
        <p:nvSpPr>
          <p:cNvPr id="5" name="Content Placeholder 4"/>
          <p:cNvSpPr>
            <a:spLocks noGrp="1"/>
          </p:cNvSpPr>
          <p:nvPr>
            <p:ph idx="1"/>
          </p:nvPr>
        </p:nvSpPr>
        <p:spPr>
          <a:xfrm>
            <a:off x="457200" y="1424122"/>
            <a:ext cx="8229600" cy="1091958"/>
          </a:xfrm>
        </p:spPr>
        <p:txBody>
          <a:bodyPr>
            <a:normAutofit/>
          </a:bodyPr>
          <a:lstStyle/>
          <a:p>
            <a:r>
              <a:rPr lang="en-US" b="1" dirty="0">
                <a:latin typeface="Courier New" panose="02070309020205020404" pitchFamily="49" charset="0"/>
                <a:cs typeface="Courier New" panose="02070309020205020404" pitchFamily="49" charset="0"/>
              </a:rPr>
              <a:t>S3_BOOTSCRIPT_DISPATCH/2</a:t>
            </a:r>
            <a:r>
              <a:rPr lang="en-US" dirty="0"/>
              <a:t> opcodes in the S3 boot script jumps to entry-point defined in the opcode</a:t>
            </a:r>
          </a:p>
        </p:txBody>
      </p:sp>
      <p:pic>
        <p:nvPicPr>
          <p:cNvPr id="6" name="Picture 5"/>
          <p:cNvPicPr>
            <a:picLocks noChangeAspect="1"/>
          </p:cNvPicPr>
          <p:nvPr/>
        </p:nvPicPr>
        <p:blipFill>
          <a:blip r:embed="rId2" cstate="print"/>
          <a:stretch>
            <a:fillRect/>
          </a:stretch>
        </p:blipFill>
        <p:spPr>
          <a:xfrm>
            <a:off x="476250" y="3181351"/>
            <a:ext cx="8262938" cy="2421168"/>
          </a:xfrm>
          <a:prstGeom prst="rect">
            <a:avLst/>
          </a:prstGeom>
        </p:spPr>
      </p:pic>
    </p:spTree>
    <p:extLst>
      <p:ext uri="{BB962C8B-B14F-4D97-AF65-F5344CB8AC3E}">
        <p14:creationId xmlns:p14="http://schemas.microsoft.com/office/powerpoint/2010/main" val="429357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Modifying Platform Key in NVRAM</a:t>
            </a:r>
          </a:p>
        </p:txBody>
      </p:sp>
      <p:sp>
        <p:nvSpPr>
          <p:cNvPr id="6" name="Content Placeholder 2"/>
          <p:cNvSpPr>
            <a:spLocks noGrp="1"/>
          </p:cNvSpPr>
          <p:nvPr>
            <p:ph idx="1"/>
          </p:nvPr>
        </p:nvSpPr>
        <p:spPr>
          <a:xfrm>
            <a:off x="228600" y="743600"/>
            <a:ext cx="8763000" cy="4648200"/>
          </a:xfrm>
        </p:spPr>
        <p:txBody>
          <a:bodyPr>
            <a:noAutofit/>
          </a:bodyPr>
          <a:lstStyle/>
          <a:p>
            <a:pPr marL="457200" indent="-457200">
              <a:buNone/>
            </a:pPr>
            <a:endParaRPr lang="en-US" sz="2400" b="1" dirty="0">
              <a:solidFill>
                <a:schemeClr val="tx1"/>
              </a:solidFill>
              <a:latin typeface="+mn-lt"/>
              <a:cs typeface="Aharoni" pitchFamily="2" charset="-79"/>
            </a:endParaRPr>
          </a:p>
          <a:p>
            <a:pPr marL="457200" indent="-457200">
              <a:buNone/>
            </a:pPr>
            <a:r>
              <a:rPr lang="en-US" sz="2400" b="1" dirty="0">
                <a:solidFill>
                  <a:schemeClr val="tx1"/>
                </a:solidFill>
                <a:latin typeface="+mn-lt"/>
                <a:cs typeface="Aharoni" pitchFamily="2" charset="-79"/>
              </a:rPr>
              <a:t>Corrupt Platform Key EFI variable in NVRAM</a:t>
            </a:r>
          </a:p>
          <a:p>
            <a:pPr lvl="2"/>
            <a:r>
              <a:rPr lang="en-US" sz="2400" b="0" dirty="0">
                <a:solidFill>
                  <a:schemeClr val="tx1"/>
                </a:solidFill>
                <a:latin typeface="+mn-lt"/>
                <a:cs typeface="Aharoni" pitchFamily="2" charset="-79"/>
              </a:rPr>
              <a:t>Name (“PK”) or Vendor GUID </a:t>
            </a:r>
            <a:r>
              <a:rPr lang="en-US" sz="2400" b="1" dirty="0">
                <a:solidFill>
                  <a:schemeClr val="tx1"/>
                </a:solidFill>
                <a:latin typeface="Courier New" pitchFamily="49" charset="0"/>
                <a:cs typeface="Courier New" pitchFamily="49" charset="0"/>
              </a:rPr>
              <a:t>{8BE4DF61-93CA-11D2-AA0D-00E098032B8C}</a:t>
            </a:r>
          </a:p>
          <a:p>
            <a:pPr lvl="2"/>
            <a:r>
              <a:rPr lang="en-US" sz="2400" b="1" dirty="0" err="1">
                <a:solidFill>
                  <a:schemeClr val="tx1"/>
                </a:solidFill>
                <a:latin typeface="Courier New" pitchFamily="49" charset="0"/>
                <a:cs typeface="Courier New" pitchFamily="49" charset="0"/>
              </a:rPr>
              <a:t>AuthenticatedVariableService</a:t>
            </a:r>
            <a:r>
              <a:rPr lang="en-US" sz="2400" b="0" dirty="0">
                <a:solidFill>
                  <a:schemeClr val="tx1"/>
                </a:solidFill>
                <a:latin typeface="+mn-lt"/>
                <a:cs typeface="Aharoni" pitchFamily="2" charset="-79"/>
              </a:rPr>
              <a:t> DXE driver enters Secure Boot </a:t>
            </a:r>
            <a:r>
              <a:rPr lang="en-US" sz="2400" b="1" dirty="0">
                <a:solidFill>
                  <a:schemeClr val="tx1"/>
                </a:solidFill>
                <a:latin typeface="Courier New" pitchFamily="49" charset="0"/>
                <a:cs typeface="Courier New" pitchFamily="49" charset="0"/>
              </a:rPr>
              <a:t>SETUP_MODE</a:t>
            </a:r>
            <a:r>
              <a:rPr lang="en-US" sz="2400" b="0" dirty="0">
                <a:solidFill>
                  <a:schemeClr val="tx1"/>
                </a:solidFill>
                <a:latin typeface="+mn-lt"/>
                <a:cs typeface="Aharoni" pitchFamily="2" charset="-79"/>
              </a:rPr>
              <a:t> when correct “PK” EFI variable cannot be located in EFI NVRAM</a:t>
            </a:r>
          </a:p>
          <a:p>
            <a:pPr lvl="2"/>
            <a:r>
              <a:rPr lang="en-US" sz="2400" b="0" dirty="0">
                <a:solidFill>
                  <a:schemeClr val="tx1"/>
                </a:solidFill>
                <a:latin typeface="+mn-lt"/>
                <a:cs typeface="Aharoni" pitchFamily="2" charset="-79"/>
              </a:rPr>
              <a:t>Main volatile </a:t>
            </a:r>
            <a:r>
              <a:rPr lang="en-US" sz="2400" b="1" dirty="0">
                <a:solidFill>
                  <a:schemeClr val="tx1"/>
                </a:solidFill>
                <a:latin typeface="Courier New" pitchFamily="49" charset="0"/>
                <a:cs typeface="Courier New" pitchFamily="49" charset="0"/>
              </a:rPr>
              <a:t>SecureBoot</a:t>
            </a:r>
            <a:r>
              <a:rPr lang="en-US" sz="2400" b="0" dirty="0">
                <a:solidFill>
                  <a:schemeClr val="tx1"/>
                </a:solidFill>
                <a:latin typeface="+mn-lt"/>
                <a:cs typeface="Aharoni" pitchFamily="2" charset="-79"/>
              </a:rPr>
              <a:t> variable is then set to DISABLE</a:t>
            </a:r>
          </a:p>
          <a:p>
            <a:pPr lvl="2"/>
            <a:r>
              <a:rPr lang="en-US" sz="2400" b="0" dirty="0">
                <a:solidFill>
                  <a:schemeClr val="tx1"/>
                </a:solidFill>
                <a:latin typeface="+mn-lt"/>
                <a:cs typeface="Aharoni" pitchFamily="2" charset="-79"/>
              </a:rPr>
              <a:t>DXE </a:t>
            </a:r>
            <a:r>
              <a:rPr lang="en-US" sz="2400" b="1" dirty="0" err="1">
                <a:solidFill>
                  <a:schemeClr val="tx1"/>
                </a:solidFill>
                <a:latin typeface="Courier New" pitchFamily="49" charset="0"/>
                <a:cs typeface="Courier New" pitchFamily="49" charset="0"/>
              </a:rPr>
              <a:t>ImageVerificationLib</a:t>
            </a:r>
            <a:r>
              <a:rPr lang="en-US" sz="2400" b="0" dirty="0">
                <a:solidFill>
                  <a:schemeClr val="tx1"/>
                </a:solidFill>
                <a:latin typeface="+mn-lt"/>
                <a:cs typeface="Aharoni" pitchFamily="2" charset="-79"/>
              </a:rPr>
              <a:t> then assumes Secure Boot is off and skips Secure Boot checks</a:t>
            </a:r>
          </a:p>
          <a:p>
            <a:pPr lvl="2"/>
            <a:r>
              <a:rPr lang="en-US" sz="2400" b="0" dirty="0">
                <a:solidFill>
                  <a:schemeClr val="tx1"/>
                </a:solidFill>
                <a:latin typeface="+mn-lt"/>
                <a:cs typeface="Aharoni" pitchFamily="2" charset="-79"/>
              </a:rPr>
              <a:t>Generic exploit, independent of the platform/vendor</a:t>
            </a:r>
          </a:p>
          <a:p>
            <a:pPr lvl="2"/>
            <a:r>
              <a:rPr lang="en-US" sz="2400" dirty="0">
                <a:solidFill>
                  <a:schemeClr val="tx1"/>
                </a:solidFill>
                <a:latin typeface="+mn-lt"/>
                <a:cs typeface="Aharoni" pitchFamily="2" charset="-79"/>
              </a:rPr>
              <a:t>1 bit modification!</a:t>
            </a:r>
          </a:p>
        </p:txBody>
      </p:sp>
    </p:spTree>
    <p:extLst>
      <p:ext uri="{BB962C8B-B14F-4D97-AF65-F5344CB8AC3E}">
        <p14:creationId xmlns:p14="http://schemas.microsoft.com/office/powerpoint/2010/main" val="15038662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Opcode Restoring BIOS Write Protection</a:t>
            </a:r>
          </a:p>
        </p:txBody>
      </p:sp>
      <p:pic>
        <p:nvPicPr>
          <p:cNvPr id="4" name="Picture 3"/>
          <p:cNvPicPr>
            <a:picLocks noChangeAspect="1"/>
          </p:cNvPicPr>
          <p:nvPr/>
        </p:nvPicPr>
        <p:blipFill>
          <a:blip r:embed="rId2" cstate="print"/>
          <a:stretch>
            <a:fillRect/>
          </a:stretch>
        </p:blipFill>
        <p:spPr>
          <a:xfrm>
            <a:off x="745588" y="2573837"/>
            <a:ext cx="7690203" cy="3743737"/>
          </a:xfrm>
          <a:prstGeom prst="rect">
            <a:avLst/>
          </a:prstGeom>
        </p:spPr>
      </p:pic>
      <p:sp>
        <p:nvSpPr>
          <p:cNvPr id="5" name="Content Placeholder 4"/>
          <p:cNvSpPr>
            <a:spLocks noGrp="1"/>
          </p:cNvSpPr>
          <p:nvPr>
            <p:ph idx="1"/>
          </p:nvPr>
        </p:nvSpPr>
        <p:spPr>
          <a:xfrm>
            <a:off x="457200" y="1424122"/>
            <a:ext cx="8229600" cy="1091958"/>
          </a:xfrm>
        </p:spPr>
        <p:txBody>
          <a:bodyPr>
            <a:normAutofit/>
          </a:bodyPr>
          <a:lstStyle/>
          <a:p>
            <a:r>
              <a:rPr lang="en-US" b="1" dirty="0">
                <a:latin typeface="Courier New" panose="02070309020205020404" pitchFamily="49" charset="0"/>
                <a:cs typeface="Courier New" panose="02070309020205020404" pitchFamily="49" charset="0"/>
              </a:rPr>
              <a:t>S3_BOOTSCRIPT_PCI_CONFIG_WRITE</a:t>
            </a:r>
            <a:r>
              <a:rPr lang="en-US" dirty="0"/>
              <a:t> opcode in the S3 boot script restores BIOS hardware write-protection (value 0x2A means BIOS hardware write protection is ON)</a:t>
            </a:r>
          </a:p>
        </p:txBody>
      </p:sp>
    </p:spTree>
    <p:extLst>
      <p:ext uri="{BB962C8B-B14F-4D97-AF65-F5344CB8AC3E}">
        <p14:creationId xmlns:p14="http://schemas.microsoft.com/office/powerpoint/2010/main" val="22589050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44448"/>
            <a:ext cx="8475785" cy="988746"/>
          </a:xfrm>
        </p:spPr>
        <p:txBody>
          <a:bodyPr>
            <a:noAutofit/>
          </a:bodyPr>
          <a:lstStyle/>
          <a:p>
            <a:r>
              <a:rPr lang="en-US" dirty="0"/>
              <a:t>Things that can go wrong</a:t>
            </a:r>
          </a:p>
        </p:txBody>
      </p:sp>
      <p:sp>
        <p:nvSpPr>
          <p:cNvPr id="5" name="Content Placeholder 4"/>
          <p:cNvSpPr>
            <a:spLocks noGrp="1"/>
          </p:cNvSpPr>
          <p:nvPr>
            <p:ph idx="1"/>
          </p:nvPr>
        </p:nvSpPr>
        <p:spPr>
          <a:xfrm>
            <a:off x="457199" y="1392700"/>
            <a:ext cx="8349175" cy="4959239"/>
          </a:xfrm>
        </p:spPr>
        <p:txBody>
          <a:bodyPr>
            <a:noAutofit/>
          </a:bodyPr>
          <a:lstStyle/>
          <a:p>
            <a:pPr marL="457200" indent="-457200">
              <a:buBlip>
                <a:blip r:embed="rId2"/>
              </a:buBlip>
            </a:pPr>
            <a:r>
              <a:rPr lang="en-US" sz="2400" dirty="0"/>
              <a:t>Address (pointer) to S3 boot script is stored in a runtime UEFI variable (e.g. </a:t>
            </a:r>
            <a:r>
              <a:rPr lang="en-US" sz="2400" b="1" dirty="0">
                <a:latin typeface="Courier New" panose="02070309020205020404" pitchFamily="49" charset="0"/>
                <a:cs typeface="Courier New" panose="02070309020205020404" pitchFamily="49" charset="0"/>
              </a:rPr>
              <a:t>NV+RT+BS </a:t>
            </a:r>
            <a:r>
              <a:rPr lang="en-US" sz="2400" b="1" dirty="0" err="1">
                <a:latin typeface="Courier New" panose="02070309020205020404" pitchFamily="49" charset="0"/>
                <a:cs typeface="Courier New" panose="02070309020205020404" pitchFamily="49" charset="0"/>
              </a:rPr>
              <a:t>AcpiGlobalTable</a:t>
            </a:r>
            <a:r>
              <a:rPr lang="en-US" sz="2400" dirty="0"/>
              <a:t>)</a:t>
            </a:r>
          </a:p>
          <a:p>
            <a:pPr marL="457200" indent="-457200">
              <a:buBlip>
                <a:blip r:embed="rId2"/>
              </a:buBlip>
            </a:pPr>
            <a:r>
              <a:rPr lang="en-US" sz="2400" dirty="0"/>
              <a:t>The S3 boot script itself is stored in unprotected memory (ACPI NVS) accessible to the OS or DMA capable devices</a:t>
            </a:r>
          </a:p>
          <a:p>
            <a:pPr marL="457200" indent="-457200">
              <a:buBlip>
                <a:blip r:embed="rId2"/>
              </a:buBlip>
            </a:pPr>
            <a:r>
              <a:rPr lang="en-US" sz="2400" dirty="0"/>
              <a:t>The PEI executable parsing and interpreting the S3 boot script or any other executable needed for S3 resume is running out of unprotected memory</a:t>
            </a:r>
          </a:p>
          <a:p>
            <a:pPr marL="457200" indent="-457200">
              <a:buBlip>
                <a:blip r:embed="rId2"/>
              </a:buBlip>
            </a:pPr>
            <a:r>
              <a:rPr lang="en-US" sz="2400" dirty="0"/>
              <a:t>S3 boot script contains </a:t>
            </a:r>
            <a:r>
              <a:rPr lang="en-US" sz="2400" b="1" dirty="0">
                <a:latin typeface="Courier New" panose="02070309020205020404" pitchFamily="49" charset="0"/>
                <a:cs typeface="Courier New" panose="02070309020205020404" pitchFamily="49" charset="0"/>
              </a:rPr>
              <a:t>Dispatch</a:t>
            </a:r>
            <a:r>
              <a:rPr lang="en-US" sz="2400" dirty="0"/>
              <a:t> (</a:t>
            </a:r>
            <a:r>
              <a:rPr lang="en-US" sz="2400" b="1" dirty="0">
                <a:latin typeface="Courier New" panose="02070309020205020404" pitchFamily="49" charset="0"/>
                <a:cs typeface="Courier New" panose="02070309020205020404" pitchFamily="49" charset="0"/>
              </a:rPr>
              <a:t>Dispatch2</a:t>
            </a:r>
            <a:r>
              <a:rPr lang="en-US" sz="2400" dirty="0"/>
              <a:t>) opcodes with entry-points in unprotected memory</a:t>
            </a:r>
          </a:p>
          <a:p>
            <a:pPr marL="457200" indent="-457200">
              <a:buBlip>
                <a:blip r:embed="rId2"/>
              </a:buBlip>
            </a:pPr>
            <a:r>
              <a:rPr lang="en-US" sz="2400" dirty="0"/>
              <a:t>EFI firmware “forgets” to store opcodes which restore all required hardware locks and protections in S3 boot script</a:t>
            </a:r>
          </a:p>
        </p:txBody>
      </p:sp>
    </p:spTree>
    <p:extLst>
      <p:ext uri="{BB962C8B-B14F-4D97-AF65-F5344CB8AC3E}">
        <p14:creationId xmlns:p14="http://schemas.microsoft.com/office/powerpoint/2010/main" val="3607962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0" y="244448"/>
            <a:ext cx="8686800" cy="988746"/>
          </a:xfrm>
        </p:spPr>
        <p:txBody>
          <a:bodyPr>
            <a:normAutofit/>
          </a:bodyPr>
          <a:lstStyle/>
          <a:p>
            <a:r>
              <a:rPr lang="en-US" sz="3200" dirty="0"/>
              <a:t>Attacking FW on resume from sleep</a:t>
            </a:r>
          </a:p>
        </p:txBody>
      </p:sp>
      <p:sp>
        <p:nvSpPr>
          <p:cNvPr id="70" name="AutoShape 62"/>
          <p:cNvSpPr>
            <a:spLocks noChangeArrowheads="1"/>
          </p:cNvSpPr>
          <p:nvPr/>
        </p:nvSpPr>
        <p:spPr bwMode="auto">
          <a:xfrm>
            <a:off x="766916" y="3354023"/>
            <a:ext cx="5899355" cy="3146790"/>
          </a:xfrm>
          <a:prstGeom prst="roundRect">
            <a:avLst>
              <a:gd name="adj" fmla="val 48"/>
            </a:avLst>
          </a:prstGeom>
          <a:noFill/>
          <a:ln w="12700" cap="flat" cmpd="sng" algn="ctr">
            <a:solidFill>
              <a:srgbClr val="00B050"/>
            </a:solidFill>
            <a:prstDash val="dash"/>
            <a:round/>
            <a:headEnd type="none" w="med" len="med"/>
            <a:tailEnd type="none" w="med" len="med"/>
          </a:ln>
          <a:effectLst/>
        </p:spPr>
        <p:txBody>
          <a:bodyPr wrap="none" lIns="0" tIns="0" rIns="0" bIns="0" anchor="t"/>
          <a:lstStyle/>
          <a:p>
            <a:pPr algn="r"/>
            <a:r>
              <a:rPr lang="en-US" b="1" dirty="0">
                <a:solidFill>
                  <a:schemeClr val="tx1">
                    <a:lumMod val="50000"/>
                    <a:lumOff val="50000"/>
                  </a:schemeClr>
                </a:solidFill>
                <a:effectLst>
                  <a:outerShdw blurRad="25400" dist="12700" dir="2700000" algn="tl" rotWithShape="0">
                    <a:prstClr val="black">
                      <a:alpha val="21000"/>
                    </a:prstClr>
                  </a:outerShdw>
                </a:effectLst>
                <a:latin typeface="Arial"/>
              </a:rPr>
              <a:t> U/EFI System Firmware</a:t>
            </a:r>
          </a:p>
        </p:txBody>
      </p:sp>
      <p:sp>
        <p:nvSpPr>
          <p:cNvPr id="31" name="AutoShape 62"/>
          <p:cNvSpPr>
            <a:spLocks noChangeArrowheads="1"/>
          </p:cNvSpPr>
          <p:nvPr/>
        </p:nvSpPr>
        <p:spPr bwMode="auto">
          <a:xfrm>
            <a:off x="781663" y="1873539"/>
            <a:ext cx="5130070" cy="1174461"/>
          </a:xfrm>
          <a:prstGeom prst="roundRect">
            <a:avLst>
              <a:gd name="adj" fmla="val 0"/>
            </a:avLst>
          </a:prstGeom>
          <a:solidFill>
            <a:schemeClr val="bg1">
              <a:lumMod val="50000"/>
            </a:schemeClr>
          </a:solidFill>
          <a:ln w="38100" cap="flat" cmpd="sng" algn="ctr">
            <a:solidFill>
              <a:srgbClr val="ED1C24"/>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6" name="AutoShape 62"/>
          <p:cNvSpPr>
            <a:spLocks noChangeArrowheads="1"/>
          </p:cNvSpPr>
          <p:nvPr/>
        </p:nvSpPr>
        <p:spPr bwMode="auto">
          <a:xfrm>
            <a:off x="3200400" y="2420898"/>
            <a:ext cx="960478" cy="474702"/>
          </a:xfrm>
          <a:prstGeom prst="roundRect">
            <a:avLst>
              <a:gd name="adj" fmla="val 0"/>
            </a:avLst>
          </a:prstGeom>
          <a:solidFill>
            <a:srgbClr val="FF0000"/>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Exploit</a:t>
            </a:r>
          </a:p>
        </p:txBody>
      </p:sp>
      <p:sp>
        <p:nvSpPr>
          <p:cNvPr id="26" name="Rounded Rectangular Callout 25"/>
          <p:cNvSpPr/>
          <p:nvPr/>
        </p:nvSpPr>
        <p:spPr>
          <a:xfrm>
            <a:off x="4733878" y="943899"/>
            <a:ext cx="2837390" cy="682829"/>
          </a:xfrm>
          <a:prstGeom prst="wedgeRoundRectCallout">
            <a:avLst>
              <a:gd name="adj1" fmla="val -79279"/>
              <a:gd name="adj2" fmla="val 273848"/>
              <a:gd name="adj3" fmla="val 1666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Exploit modifies S3 boot script table in memory</a:t>
            </a:r>
          </a:p>
        </p:txBody>
      </p:sp>
      <p:sp>
        <p:nvSpPr>
          <p:cNvPr id="27" name="Rounded Rectangular Callout 26"/>
          <p:cNvSpPr/>
          <p:nvPr/>
        </p:nvSpPr>
        <p:spPr>
          <a:xfrm>
            <a:off x="5987519" y="1877361"/>
            <a:ext cx="2920507" cy="1083128"/>
          </a:xfrm>
          <a:prstGeom prst="wedgeRoundRectCallout">
            <a:avLst>
              <a:gd name="adj1" fmla="val -51726"/>
              <a:gd name="adj2" fmla="val 180484"/>
              <a:gd name="adj3" fmla="val 1666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Upon resume, firmware executes rogue S3 script which disables HW protections</a:t>
            </a:r>
          </a:p>
        </p:txBody>
      </p:sp>
      <p:sp>
        <p:nvSpPr>
          <p:cNvPr id="23" name="AutoShape 62"/>
          <p:cNvSpPr>
            <a:spLocks noChangeArrowheads="1"/>
          </p:cNvSpPr>
          <p:nvPr/>
        </p:nvSpPr>
        <p:spPr bwMode="auto">
          <a:xfrm>
            <a:off x="876325"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PEI</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876325" y="4443414"/>
            <a:ext cx="1494686" cy="1406960"/>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DXE</a:t>
            </a:r>
          </a:p>
          <a:p>
            <a:pPr algn="ctr"/>
            <a:endParaRPr lang="en-US" b="1" dirty="0">
              <a:solidFill>
                <a:prstClr val="white"/>
              </a:solidFill>
              <a:effectLst>
                <a:outerShdw blurRad="25400" dist="12700" dir="2700000" algn="tl" rotWithShape="0">
                  <a:prstClr val="black">
                    <a:alpha val="21000"/>
                  </a:prstClr>
                </a:outerShdw>
              </a:effectLst>
              <a:latin typeface="Arial"/>
            </a:endParaRPr>
          </a:p>
          <a:p>
            <a:pPr algn="ctr"/>
            <a:r>
              <a:rPr lang="en-US" b="1" dirty="0">
                <a:solidFill>
                  <a:prstClr val="white"/>
                </a:solidFill>
                <a:effectLst>
                  <a:outerShdw blurRad="25400" dist="12700" dir="2700000" algn="tl" rotWithShape="0">
                    <a:prstClr val="black">
                      <a:alpha val="21000"/>
                    </a:prstClr>
                  </a:outerShdw>
                </a:effectLst>
                <a:latin typeface="Arial"/>
              </a:rPr>
              <a:t>UEFI core</a:t>
            </a:r>
          </a:p>
          <a:p>
            <a:pPr algn="ctr"/>
            <a:r>
              <a:rPr lang="en-US" b="1" dirty="0">
                <a:solidFill>
                  <a:prstClr val="white"/>
                </a:solidFill>
                <a:effectLst>
                  <a:outerShdw blurRad="25400" dist="12700" dir="2700000" algn="tl" rotWithShape="0">
                    <a:prstClr val="black">
                      <a:alpha val="21000"/>
                    </a:prstClr>
                  </a:outerShdw>
                </a:effectLst>
                <a:latin typeface="Arial"/>
              </a:rPr>
              <a:t> &amp; drivers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3" name="AutoShape 62"/>
          <p:cNvSpPr>
            <a:spLocks noChangeArrowheads="1"/>
          </p:cNvSpPr>
          <p:nvPr/>
        </p:nvSpPr>
        <p:spPr bwMode="auto">
          <a:xfrm>
            <a:off x="876325" y="3888269"/>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BDS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8" name="AutoShape 62"/>
          <p:cNvSpPr>
            <a:spLocks noChangeArrowheads="1"/>
          </p:cNvSpPr>
          <p:nvPr/>
        </p:nvSpPr>
        <p:spPr bwMode="auto">
          <a:xfrm>
            <a:off x="5048119"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PEI</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9" name="AutoShape 62"/>
          <p:cNvSpPr>
            <a:spLocks noChangeArrowheads="1"/>
          </p:cNvSpPr>
          <p:nvPr/>
        </p:nvSpPr>
        <p:spPr bwMode="auto">
          <a:xfrm>
            <a:off x="2896466" y="4443414"/>
            <a:ext cx="1626199" cy="1406960"/>
          </a:xfrm>
          <a:prstGeom prst="roundRect">
            <a:avLst>
              <a:gd name="adj" fmla="val 0"/>
            </a:avLst>
          </a:prstGeom>
          <a:noFill/>
          <a:ln w="38100" cap="flat" cmpd="sng" algn="ctr">
            <a:solidFill>
              <a:srgbClr val="ED1C24"/>
            </a:solidFill>
            <a:prstDash val="solid"/>
            <a:round/>
            <a:headEnd type="none" w="med" len="med"/>
            <a:tailEnd type="none" w="med" len="med"/>
          </a:ln>
          <a:effectLst/>
        </p:spPr>
        <p:txBody>
          <a:bodyPr wrap="none" lIns="0" tIns="0" rIns="0" bIns="0" anchor="t"/>
          <a:lstStyle/>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S3 Boot</a:t>
            </a:r>
          </a:p>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Script Table</a:t>
            </a:r>
          </a:p>
          <a:p>
            <a:pPr algn="ctr"/>
            <a:endPar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endParaRP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Restores</a:t>
            </a: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hardware config</a:t>
            </a:r>
          </a:p>
        </p:txBody>
      </p:sp>
      <p:sp>
        <p:nvSpPr>
          <p:cNvPr id="40" name="AutoShape 62"/>
          <p:cNvSpPr>
            <a:spLocks noChangeArrowheads="1"/>
          </p:cNvSpPr>
          <p:nvPr/>
        </p:nvSpPr>
        <p:spPr bwMode="auto">
          <a:xfrm>
            <a:off x="5048120" y="5482216"/>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Script Engine</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4" name="Striped Right Arrow 3"/>
          <p:cNvSpPr/>
          <p:nvPr/>
        </p:nvSpPr>
        <p:spPr>
          <a:xfrm>
            <a:off x="2206485" y="4585268"/>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riped Right Arrow 40"/>
          <p:cNvSpPr/>
          <p:nvPr/>
        </p:nvSpPr>
        <p:spPr>
          <a:xfrm>
            <a:off x="2206485" y="4988476"/>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Striped Right Arrow 41"/>
          <p:cNvSpPr/>
          <p:nvPr/>
        </p:nvSpPr>
        <p:spPr>
          <a:xfrm>
            <a:off x="2206485" y="5408019"/>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 Arrow 4"/>
          <p:cNvSpPr/>
          <p:nvPr/>
        </p:nvSpPr>
        <p:spPr>
          <a:xfrm>
            <a:off x="309723"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NORMAL BOOT</a:t>
            </a:r>
          </a:p>
        </p:txBody>
      </p:sp>
      <p:sp>
        <p:nvSpPr>
          <p:cNvPr id="44" name="Up Arrow 43"/>
          <p:cNvSpPr/>
          <p:nvPr/>
        </p:nvSpPr>
        <p:spPr>
          <a:xfrm>
            <a:off x="6734475"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S3 RESUME</a:t>
            </a:r>
          </a:p>
        </p:txBody>
      </p:sp>
      <p:sp>
        <p:nvSpPr>
          <p:cNvPr id="6" name="Up Arrow 5"/>
          <p:cNvSpPr/>
          <p:nvPr/>
        </p:nvSpPr>
        <p:spPr>
          <a:xfrm>
            <a:off x="1551354" y="3239330"/>
            <a:ext cx="189402" cy="545062"/>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5739732" y="3239330"/>
            <a:ext cx="172001" cy="21567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ent Arrow 7"/>
          <p:cNvSpPr/>
          <p:nvPr/>
        </p:nvSpPr>
        <p:spPr>
          <a:xfrm rot="5400000">
            <a:off x="4743475" y="4802257"/>
            <a:ext cx="467193" cy="810140"/>
          </a:xfrm>
          <a:prstGeom prst="bentArrow">
            <a:avLst>
              <a:gd name="adj1" fmla="val 25000"/>
              <a:gd name="adj2" fmla="val 31314"/>
              <a:gd name="adj3" fmla="val 25000"/>
              <a:gd name="adj4" fmla="val 43750"/>
            </a:avLst>
          </a:prstGeom>
          <a:noFill/>
          <a:ln>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Down Arrow 45"/>
          <p:cNvSpPr/>
          <p:nvPr/>
        </p:nvSpPr>
        <p:spPr>
          <a:xfrm>
            <a:off x="3432713" y="2960489"/>
            <a:ext cx="547919" cy="1440060"/>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prstClr val="white"/>
                </a:solidFill>
              </a:rPr>
              <a:t>MODIFY</a:t>
            </a:r>
          </a:p>
        </p:txBody>
      </p:sp>
      <p:sp>
        <p:nvSpPr>
          <p:cNvPr id="7" name="Slide Number Placeholder 6"/>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122</a:t>
            </a:fld>
            <a:endParaRPr lang="en-US" dirty="0"/>
          </a:p>
        </p:txBody>
      </p:sp>
    </p:spTree>
    <p:extLst>
      <p:ext uri="{BB962C8B-B14F-4D97-AF65-F5344CB8AC3E}">
        <p14:creationId xmlns:p14="http://schemas.microsoft.com/office/powerpoint/2010/main" val="63543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1" presetClass="emph" presetSubtype="2" fill="hold" nodeType="afterEffect">
                                  <p:stCondLst>
                                    <p:cond delay="0"/>
                                  </p:stCondLst>
                                  <p:childTnLst>
                                    <p:animClr clrSpc="rgb" dir="cw">
                                      <p:cBhvr>
                                        <p:cTn id="11" dur="1000" fill="hold"/>
                                        <p:tgtEl>
                                          <p:spTgt spid="39"/>
                                        </p:tgtEl>
                                        <p:attrNameLst>
                                          <p:attrName>fillcolor</p:attrName>
                                        </p:attrNameLst>
                                      </p:cBhvr>
                                      <p:to>
                                        <a:srgbClr val="FF0000"/>
                                      </p:to>
                                    </p:animClr>
                                    <p:set>
                                      <p:cBhvr>
                                        <p:cTn id="12" dur="1000" fill="hold"/>
                                        <p:tgtEl>
                                          <p:spTgt spid="39"/>
                                        </p:tgtEl>
                                        <p:attrNameLst>
                                          <p:attrName>fill.type</p:attrName>
                                        </p:attrNameLst>
                                      </p:cBhvr>
                                      <p:to>
                                        <p:strVal val="solid"/>
                                      </p:to>
                                    </p:set>
                                    <p:set>
                                      <p:cBhvr>
                                        <p:cTn id="13" dur="1000" fill="hold"/>
                                        <p:tgtEl>
                                          <p:spTgt spid="3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8" grpId="0" animBg="1"/>
      <p:bldP spid="40" grpId="0" animBg="1"/>
      <p:bldP spid="44" grpId="0" animBg="1"/>
      <p:bldP spid="45" grpId="0" animBg="1"/>
      <p:bldP spid="8" grpId="0" animBg="1"/>
      <p:bldP spid="4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Lucky you! BIOS protection is ON</a:t>
            </a:r>
          </a:p>
        </p:txBody>
      </p:sp>
      <p:pic>
        <p:nvPicPr>
          <p:cNvPr id="3" name="Picture 2"/>
          <p:cNvPicPr>
            <a:picLocks noChangeAspect="1"/>
          </p:cNvPicPr>
          <p:nvPr/>
        </p:nvPicPr>
        <p:blipFill>
          <a:blip r:embed="rId2"/>
          <a:stretch>
            <a:fillRect/>
          </a:stretch>
        </p:blipFill>
        <p:spPr>
          <a:xfrm>
            <a:off x="1167618" y="911057"/>
            <a:ext cx="6949495" cy="5526763"/>
          </a:xfrm>
          <a:prstGeom prst="rect">
            <a:avLst/>
          </a:prstGeom>
        </p:spPr>
      </p:pic>
      <p:sp>
        <p:nvSpPr>
          <p:cNvPr id="4" name="Rounded Rectangle 3"/>
          <p:cNvSpPr/>
          <p:nvPr/>
        </p:nvSpPr>
        <p:spPr>
          <a:xfrm>
            <a:off x="928468" y="6091154"/>
            <a:ext cx="4051495" cy="440108"/>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5120694" y="3261245"/>
            <a:ext cx="3706837" cy="801858"/>
          </a:xfrm>
          <a:prstGeom prst="wedgeRoundRectCallout">
            <a:avLst>
              <a:gd name="adj1" fmla="val -60598"/>
              <a:gd name="adj2" fmla="val 306659"/>
              <a:gd name="adj3" fmla="val 16667"/>
            </a:avLst>
          </a:prstGeom>
          <a:ln w="539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50"/>
                </a:solidFill>
              </a:rPr>
              <a:t>PASSED: BIOS is write protected</a:t>
            </a:r>
          </a:p>
        </p:txBody>
      </p:sp>
      <p:sp>
        <p:nvSpPr>
          <p:cNvPr id="6" name="Slide Number Placeholder 5"/>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123</a:t>
            </a:fld>
            <a:endParaRPr lang="en-US" dirty="0"/>
          </a:p>
        </p:txBody>
      </p:sp>
    </p:spTree>
    <p:extLst>
      <p:ext uri="{BB962C8B-B14F-4D97-AF65-F5344CB8AC3E}">
        <p14:creationId xmlns:p14="http://schemas.microsoft.com/office/powerpoint/2010/main" val="36084879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Sleep well</a:t>
            </a:r>
          </a:p>
        </p:txBody>
      </p:sp>
      <p:pic>
        <p:nvPicPr>
          <p:cNvPr id="5" name="Picture 4"/>
          <p:cNvPicPr>
            <a:picLocks noChangeAspect="1"/>
          </p:cNvPicPr>
          <p:nvPr/>
        </p:nvPicPr>
        <p:blipFill>
          <a:blip r:embed="rId2"/>
          <a:stretch>
            <a:fillRect/>
          </a:stretch>
        </p:blipFill>
        <p:spPr>
          <a:xfrm>
            <a:off x="126609" y="933101"/>
            <a:ext cx="8876897" cy="5624540"/>
          </a:xfrm>
          <a:prstGeom prst="rect">
            <a:avLst/>
          </a:prstGeom>
        </p:spPr>
      </p:pic>
      <p:sp>
        <p:nvSpPr>
          <p:cNvPr id="4" name="Rounded Rectangle 3"/>
          <p:cNvSpPr/>
          <p:nvPr/>
        </p:nvSpPr>
        <p:spPr>
          <a:xfrm>
            <a:off x="708230" y="2607647"/>
            <a:ext cx="4831958" cy="512072"/>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207291" y="4117112"/>
            <a:ext cx="4620203" cy="1207964"/>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7200" y="5607423"/>
            <a:ext cx="2272553" cy="524435"/>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275799" y="933101"/>
            <a:ext cx="3706837" cy="801858"/>
          </a:xfrm>
          <a:prstGeom prst="wedgeRoundRectCallout">
            <a:avLst>
              <a:gd name="adj1" fmla="val -46986"/>
              <a:gd name="adj2" fmla="val 156556"/>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Found Boot Script in unprotected memory</a:t>
            </a:r>
          </a:p>
        </p:txBody>
      </p:sp>
      <p:sp>
        <p:nvSpPr>
          <p:cNvPr id="9" name="Rounded Rectangular Callout 8"/>
          <p:cNvSpPr/>
          <p:nvPr/>
        </p:nvSpPr>
        <p:spPr>
          <a:xfrm>
            <a:off x="5283222" y="3344442"/>
            <a:ext cx="3706837" cy="801858"/>
          </a:xfrm>
          <a:prstGeom prst="wedgeRoundRectCallout">
            <a:avLst>
              <a:gd name="adj1" fmla="val -61134"/>
              <a:gd name="adj2" fmla="val 97861"/>
              <a:gd name="adj3" fmla="val 16667"/>
            </a:avLst>
          </a:prstGeom>
          <a:ln w="539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50"/>
                </a:solidFill>
              </a:rPr>
              <a:t>Script Opcode restores BIOS Protection == ON</a:t>
            </a:r>
          </a:p>
        </p:txBody>
      </p:sp>
      <p:sp>
        <p:nvSpPr>
          <p:cNvPr id="10" name="Rounded Rectangular Callout 9"/>
          <p:cNvSpPr/>
          <p:nvPr/>
        </p:nvSpPr>
        <p:spPr>
          <a:xfrm>
            <a:off x="6131859" y="4550112"/>
            <a:ext cx="2858199" cy="801858"/>
          </a:xfrm>
          <a:prstGeom prst="wedgeRoundRectCallout">
            <a:avLst>
              <a:gd name="adj1" fmla="val -102031"/>
              <a:gd name="adj2" fmla="val 117985"/>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Changing it to OFF</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124</a:t>
            </a:fld>
            <a:endParaRPr lang="en-US" dirty="0"/>
          </a:p>
        </p:txBody>
      </p:sp>
    </p:spTree>
    <p:extLst>
      <p:ext uri="{BB962C8B-B14F-4D97-AF65-F5344CB8AC3E}">
        <p14:creationId xmlns:p14="http://schemas.microsoft.com/office/powerpoint/2010/main" val="3525739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Oh wait…</a:t>
            </a:r>
          </a:p>
        </p:txBody>
      </p:sp>
      <p:pic>
        <p:nvPicPr>
          <p:cNvPr id="4" name="Picture 3"/>
          <p:cNvPicPr>
            <a:picLocks noChangeAspect="1"/>
          </p:cNvPicPr>
          <p:nvPr/>
        </p:nvPicPr>
        <p:blipFill>
          <a:blip r:embed="rId2"/>
          <a:stretch>
            <a:fillRect/>
          </a:stretch>
        </p:blipFill>
        <p:spPr>
          <a:xfrm>
            <a:off x="879232" y="947390"/>
            <a:ext cx="7420436" cy="5570673"/>
          </a:xfrm>
          <a:prstGeom prst="rect">
            <a:avLst/>
          </a:prstGeom>
        </p:spPr>
      </p:pic>
      <p:sp>
        <p:nvSpPr>
          <p:cNvPr id="5" name="Rounded Rectangle 4"/>
          <p:cNvSpPr/>
          <p:nvPr/>
        </p:nvSpPr>
        <p:spPr>
          <a:xfrm>
            <a:off x="858128" y="5992838"/>
            <a:ext cx="4515730" cy="566560"/>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5120694" y="3261245"/>
            <a:ext cx="3706837" cy="801858"/>
          </a:xfrm>
          <a:prstGeom prst="wedgeRoundRectCallout">
            <a:avLst>
              <a:gd name="adj1" fmla="val -48074"/>
              <a:gd name="adj2" fmla="val 287361"/>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FAILED: BIOS is NOT protected completely</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125</a:t>
            </a:fld>
            <a:endParaRPr lang="en-US" dirty="0"/>
          </a:p>
        </p:txBody>
      </p:sp>
    </p:spTree>
    <p:extLst>
      <p:ext uri="{BB962C8B-B14F-4D97-AF65-F5344CB8AC3E}">
        <p14:creationId xmlns:p14="http://schemas.microsoft.com/office/powerpoint/2010/main" val="16789808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Opcode restoring BIOS Write Protection has been modified</a:t>
            </a:r>
          </a:p>
        </p:txBody>
      </p:sp>
      <p:sp>
        <p:nvSpPr>
          <p:cNvPr id="4" name="Content Placeholder 4"/>
          <p:cNvSpPr>
            <a:spLocks noGrp="1"/>
          </p:cNvSpPr>
          <p:nvPr>
            <p:ph idx="1"/>
          </p:nvPr>
        </p:nvSpPr>
        <p:spPr>
          <a:xfrm>
            <a:off x="457200" y="1424122"/>
            <a:ext cx="8229600" cy="1091958"/>
          </a:xfrm>
        </p:spPr>
        <p:txBody>
          <a:bodyPr>
            <a:normAutofit/>
          </a:bodyPr>
          <a:lstStyle/>
          <a:p>
            <a:r>
              <a:rPr lang="en-US" dirty="0"/>
              <a:t>S3_BOOTSCRIPT_PCI_CONFIG_WRITE opcode in the S3 boot script restored BIOS hardware write-protection in OFF state</a:t>
            </a:r>
          </a:p>
        </p:txBody>
      </p:sp>
      <p:pic>
        <p:nvPicPr>
          <p:cNvPr id="5" name="Picture 4"/>
          <p:cNvPicPr>
            <a:picLocks noChangeAspect="1"/>
          </p:cNvPicPr>
          <p:nvPr/>
        </p:nvPicPr>
        <p:blipFill>
          <a:blip r:embed="rId2"/>
          <a:stretch>
            <a:fillRect/>
          </a:stretch>
        </p:blipFill>
        <p:spPr>
          <a:xfrm>
            <a:off x="581025" y="2614936"/>
            <a:ext cx="7991475" cy="3481064"/>
          </a:xfrm>
          <a:prstGeom prst="rect">
            <a:avLst/>
          </a:prstGeom>
        </p:spPr>
      </p:pic>
      <p:sp>
        <p:nvSpPr>
          <p:cNvPr id="6" name="Rounded Rectangle 5"/>
          <p:cNvSpPr/>
          <p:nvPr/>
        </p:nvSpPr>
        <p:spPr>
          <a:xfrm>
            <a:off x="457201" y="5529440"/>
            <a:ext cx="2393576" cy="665416"/>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126</a:t>
            </a:fld>
            <a:endParaRPr lang="en-US" dirty="0"/>
          </a:p>
        </p:txBody>
      </p:sp>
    </p:spTree>
    <p:extLst>
      <p:ext uri="{BB962C8B-B14F-4D97-AF65-F5344CB8AC3E}">
        <p14:creationId xmlns:p14="http://schemas.microsoft.com/office/powerpoint/2010/main" val="28575320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229600" cy="988746"/>
          </a:xfrm>
        </p:spPr>
        <p:txBody>
          <a:bodyPr>
            <a:noAutofit/>
          </a:bodyPr>
          <a:lstStyle/>
          <a:p>
            <a:r>
              <a:rPr lang="en-US" sz="2800" dirty="0"/>
              <a:t>Checking with </a:t>
            </a:r>
            <a:r>
              <a:rPr lang="en-US" sz="2800" dirty="0">
                <a:latin typeface="Courier New" panose="02070309020205020404" pitchFamily="49" charset="0"/>
                <a:cs typeface="Courier New" panose="02070309020205020404" pitchFamily="49" charset="0"/>
              </a:rPr>
              <a:t>common.uefi.s3bootscript</a:t>
            </a:r>
          </a:p>
        </p:txBody>
      </p:sp>
      <p:sp>
        <p:nvSpPr>
          <p:cNvPr id="5" name="Content Placeholder 4"/>
          <p:cNvSpPr>
            <a:spLocks noGrp="1"/>
          </p:cNvSpPr>
          <p:nvPr>
            <p:ph idx="1"/>
          </p:nvPr>
        </p:nvSpPr>
        <p:spPr>
          <a:xfrm>
            <a:off x="457200" y="1225123"/>
            <a:ext cx="7200900" cy="658822"/>
          </a:xfrm>
        </p:spPr>
        <p:txBody>
          <a:bodyPr>
            <a:normAutofit/>
          </a:bodyPr>
          <a:lstStyle/>
          <a:p>
            <a:r>
              <a:rPr lang="en-US" sz="2000" b="1" dirty="0">
                <a:latin typeface="Courier New" panose="02070309020205020404" pitchFamily="49" charset="0"/>
                <a:cs typeface="Courier New" panose="02070309020205020404" pitchFamily="49" charset="0"/>
              </a:rPr>
              <a:t># chipsec_main.py –m common.uefi.s3bootscript</a:t>
            </a:r>
          </a:p>
        </p:txBody>
      </p:sp>
      <p:sp>
        <p:nvSpPr>
          <p:cNvPr id="7" name="Rectangle 6"/>
          <p:cNvSpPr/>
          <p:nvPr/>
        </p:nvSpPr>
        <p:spPr>
          <a:xfrm>
            <a:off x="342900" y="1896398"/>
            <a:ext cx="8343900" cy="4524315"/>
          </a:xfrm>
          <a:prstGeom prst="rect">
            <a:avLst/>
          </a:prstGeom>
        </p:spPr>
        <p:txBody>
          <a:bodyPr wrap="square">
            <a:spAutoFit/>
          </a:bodyPr>
          <a:lstStyle/>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Module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S3 Resume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Protections</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Found </a:t>
            </a:r>
            <a:r>
              <a:rPr lang="en-US" dirty="0">
                <a:latin typeface="Courier New" panose="02070309020205020404" pitchFamily="49" charset="0"/>
              </a:rPr>
              <a:t>1</a:t>
            </a:r>
            <a:r>
              <a:rPr lang="en-US" dirty="0">
                <a:solidFill>
                  <a:srgbClr val="000000"/>
                </a:solidFill>
                <a:latin typeface="Courier New" panose="02070309020205020404" pitchFamily="49" charset="0"/>
              </a:rPr>
              <a:t>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in </a:t>
            </a:r>
            <a:r>
              <a:rPr lang="en-US" dirty="0">
                <a:solidFill>
                  <a:srgbClr val="000000"/>
                </a:solidFill>
                <a:latin typeface="Courier New" panose="02070309020205020404" pitchFamily="49" charset="0"/>
              </a:rPr>
              <a:t>EFI variables</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Checking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t>
            </a:r>
            <a:r>
              <a:rPr lang="en-US" dirty="0">
                <a:latin typeface="Courier New" panose="02070309020205020404" pitchFamily="49" charset="0"/>
              </a:rPr>
              <a:t>0x00000000DA88A018</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r>
            <a:r>
              <a:rPr lang="en-US" dirty="0">
                <a:latin typeface="Courier New" panose="02070309020205020404" pitchFamily="49" charset="0"/>
              </a:rPr>
              <a:t>is not in </a:t>
            </a:r>
            <a:r>
              <a:rPr lang="en-US" dirty="0">
                <a:solidFill>
                  <a:srgbClr val="000000"/>
                </a:solidFill>
                <a:latin typeface="Courier New" panose="02070309020205020404" pitchFamily="49" charset="0"/>
              </a:rPr>
              <a:t>SMRAM</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Reading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r>
            <a:r>
              <a:rPr lang="en-US" dirty="0">
                <a:latin typeface="Courier New" panose="02070309020205020404" pitchFamily="49" charset="0"/>
              </a:rPr>
              <a:t>from </a:t>
            </a:r>
            <a:r>
              <a:rPr lang="en-US" dirty="0">
                <a:solidFill>
                  <a:srgbClr val="000000"/>
                </a:solidFill>
                <a:latin typeface="Courier New" panose="02070309020205020404" pitchFamily="49" charset="0"/>
              </a:rPr>
              <a:t>memory</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Decoding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opcodes</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Checking entry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points of Dispatch opcodes</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Found Dispatch opcode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offset </a:t>
            </a:r>
            <a:r>
              <a:rPr lang="en-US" dirty="0">
                <a:latin typeface="Courier New" panose="02070309020205020404" pitchFamily="49" charset="0"/>
              </a:rPr>
              <a:t>0x014E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with </a:t>
            </a:r>
            <a:r>
              <a:rPr lang="en-US" dirty="0">
                <a:solidFill>
                  <a:srgbClr val="000000"/>
                </a:solidFill>
                <a:latin typeface="Courier New" panose="02070309020205020404" pitchFamily="49" charset="0"/>
              </a:rPr>
              <a:t>Entry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Point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0x00000000DA5C3260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UNPROTECTED</a:t>
            </a:r>
          </a:p>
          <a:p>
            <a:endParaRPr lang="en-US" b="1" dirty="0">
              <a:solidFill>
                <a:srgbClr val="00008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Entry-points of Dispatch opcodes in S3 boot-script are not in protected </a:t>
            </a:r>
            <a:r>
              <a:rPr lang="en-US" dirty="0">
                <a:solidFill>
                  <a:srgbClr val="000000"/>
                </a:solidFill>
                <a:latin typeface="Courier New" panose="02070309020205020404" pitchFamily="49" charset="0"/>
              </a:rPr>
              <a:t>memory</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FF0000"/>
                </a:solidFill>
                <a:latin typeface="Courier New" panose="02070309020205020404" pitchFamily="49" charset="0"/>
              </a:rPr>
              <a:t>FAILED: S3 Boot Script and entry-points of Dispatch opcodes do not appear to be protected </a:t>
            </a:r>
            <a:endParaRPr lang="en-US" b="1" dirty="0">
              <a:solidFill>
                <a:srgbClr val="FF0000"/>
              </a:solidFill>
              <a:effectLst/>
            </a:endParaRPr>
          </a:p>
        </p:txBody>
      </p:sp>
    </p:spTree>
    <p:extLst>
      <p:ext uri="{BB962C8B-B14F-4D97-AF65-F5344CB8AC3E}">
        <p14:creationId xmlns:p14="http://schemas.microsoft.com/office/powerpoint/2010/main" val="16081112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Security of Firmware S3 Resume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4.6</a:t>
            </a:r>
          </a:p>
        </p:txBody>
      </p:sp>
    </p:spTree>
    <p:extLst>
      <p:ext uri="{BB962C8B-B14F-4D97-AF65-F5344CB8AC3E}">
        <p14:creationId xmlns:p14="http://schemas.microsoft.com/office/powerpoint/2010/main" val="279807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215720"/>
            <a:ext cx="7772400" cy="1362075"/>
          </a:xfrm>
        </p:spPr>
        <p:txBody>
          <a:bodyPr/>
          <a:lstStyle/>
          <a:p>
            <a:r>
              <a:rPr lang="en-US" dirty="0"/>
              <a:t>4.9 Other Firmware Issues</a:t>
            </a:r>
          </a:p>
        </p:txBody>
      </p:sp>
    </p:spTree>
    <p:extLst>
      <p:ext uri="{BB962C8B-B14F-4D97-AF65-F5344CB8AC3E}">
        <p14:creationId xmlns:p14="http://schemas.microsoft.com/office/powerpoint/2010/main" val="393267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76200"/>
            <a:ext cx="9143999" cy="6371799"/>
          </a:xfrm>
          <a:prstGeom prst="rect">
            <a:avLst/>
          </a:prstGeom>
          <a:noFill/>
          <a:ln w="9525">
            <a:noFill/>
            <a:miter lim="800000"/>
            <a:headEnd/>
            <a:tailEnd/>
          </a:ln>
        </p:spPr>
      </p:pic>
    </p:spTree>
    <p:extLst>
      <p:ext uri="{BB962C8B-B14F-4D97-AF65-F5344CB8AC3E}">
        <p14:creationId xmlns:p14="http://schemas.microsoft.com/office/powerpoint/2010/main" val="28786520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Pre-Boot Passwords Exposed in BIOS Keyboard Buffer</a:t>
            </a:r>
          </a:p>
        </p:txBody>
      </p:sp>
      <p:sp>
        <p:nvSpPr>
          <p:cNvPr id="3" name="Rectangle 2"/>
          <p:cNvSpPr/>
          <p:nvPr/>
        </p:nvSpPr>
        <p:spPr>
          <a:xfrm>
            <a:off x="457200" y="1529983"/>
            <a:ext cx="8229600" cy="4262705"/>
          </a:xfrm>
          <a:prstGeom prst="rect">
            <a:avLst/>
          </a:prstGeom>
        </p:spPr>
        <p:txBody>
          <a:bodyPr wrap="square">
            <a:spAutoFit/>
          </a:bodyPr>
          <a:lstStyle/>
          <a:p>
            <a:pPr marL="342900" lvl="0" indent="-342900">
              <a:spcBef>
                <a:spcPts val="600"/>
              </a:spcBef>
              <a:buFont typeface="Arial" panose="020B0604020202020204" pitchFamily="34" charset="0"/>
              <a:buChar char="•"/>
            </a:pPr>
            <a:endParaRPr lang="en-US" sz="2400" dirty="0"/>
          </a:p>
          <a:p>
            <a:pPr marL="342900" lvl="0" indent="-342900">
              <a:spcBef>
                <a:spcPts val="600"/>
              </a:spcBef>
              <a:buFont typeface="Arial" panose="020B0604020202020204" pitchFamily="34" charset="0"/>
              <a:buChar char="•"/>
            </a:pPr>
            <a:r>
              <a:rPr lang="en-US" sz="2400" dirty="0"/>
              <a:t>BIOS and Pre-OS applications store keystrokes in legacy BIOS keyboard buffer in BIOS data area (at physical address </a:t>
            </a:r>
            <a:r>
              <a:rPr lang="en-US" sz="2400" b="1" dirty="0">
                <a:latin typeface="Courier New" panose="02070309020205020404" pitchFamily="49" charset="0"/>
                <a:cs typeface="Courier New" panose="02070309020205020404" pitchFamily="49" charset="0"/>
              </a:rPr>
              <a:t>0x41E</a:t>
            </a:r>
            <a:r>
              <a:rPr lang="en-US" sz="2400" dirty="0"/>
              <a:t>)</a:t>
            </a:r>
          </a:p>
          <a:p>
            <a:pPr marL="342900" lvl="0" indent="-342900">
              <a:spcBef>
                <a:spcPts val="600"/>
              </a:spcBef>
              <a:buFont typeface="Arial" panose="020B0604020202020204" pitchFamily="34" charset="0"/>
              <a:buChar char="•"/>
            </a:pPr>
            <a:r>
              <a:rPr lang="en-US" sz="2400" dirty="0"/>
              <a:t>BIOS, HDD passwords, Full-Disk Encryption PINs etc.</a:t>
            </a:r>
          </a:p>
          <a:p>
            <a:pPr marL="342900" lvl="0" indent="-342900">
              <a:spcBef>
                <a:spcPts val="600"/>
              </a:spcBef>
              <a:buFont typeface="Arial" panose="020B0604020202020204" pitchFamily="34" charset="0"/>
              <a:buChar char="•"/>
            </a:pPr>
            <a:r>
              <a:rPr lang="en-US" sz="2400" dirty="0"/>
              <a:t>Some </a:t>
            </a:r>
            <a:r>
              <a:rPr lang="en-US" sz="2400" dirty="0" err="1"/>
              <a:t>BIOS’es</a:t>
            </a:r>
            <a:r>
              <a:rPr lang="en-US" sz="2400" dirty="0"/>
              <a:t> didn’t clear keyboard buffer</a:t>
            </a:r>
          </a:p>
          <a:p>
            <a:pPr lvl="0">
              <a:spcBef>
                <a:spcPts val="600"/>
              </a:spcBef>
            </a:pPr>
            <a:endParaRPr lang="en-US" sz="2400" dirty="0"/>
          </a:p>
          <a:p>
            <a:pPr lvl="0">
              <a:spcBef>
                <a:spcPts val="600"/>
              </a:spcBef>
            </a:pPr>
            <a:endParaRPr lang="en-US" sz="2000" b="1" dirty="0"/>
          </a:p>
          <a:p>
            <a:pPr>
              <a:spcBef>
                <a:spcPts val="600"/>
              </a:spcBef>
            </a:pPr>
            <a:r>
              <a:rPr lang="en-US" sz="2400" b="1" dirty="0"/>
              <a:t>References:</a:t>
            </a:r>
          </a:p>
          <a:p>
            <a:pPr lvl="0">
              <a:spcBef>
                <a:spcPts val="600"/>
              </a:spcBef>
            </a:pPr>
            <a:r>
              <a:rPr lang="en-US" sz="2400" dirty="0">
                <a:hlinkClick r:id="rId3"/>
              </a:rPr>
              <a:t>Bypassing Pre-Boot Authentication Passwords</a:t>
            </a:r>
            <a:endParaRPr lang="en-US" sz="2400" dirty="0"/>
          </a:p>
        </p:txBody>
      </p:sp>
    </p:spTree>
    <p:extLst>
      <p:ext uri="{BB962C8B-B14F-4D97-AF65-F5344CB8AC3E}">
        <p14:creationId xmlns:p14="http://schemas.microsoft.com/office/powerpoint/2010/main" val="130872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63970" cy="988746"/>
          </a:xfrm>
        </p:spPr>
        <p:txBody>
          <a:bodyPr>
            <a:normAutofit fontScale="90000"/>
          </a:bodyPr>
          <a:lstStyle/>
          <a:p>
            <a:r>
              <a:rPr lang="en-US" dirty="0"/>
              <a:t>Checking with </a:t>
            </a:r>
            <a:r>
              <a:rPr lang="en-US" dirty="0" err="1">
                <a:latin typeface="Courier New" panose="02070309020205020404" pitchFamily="49" charset="0"/>
                <a:cs typeface="Courier New" panose="02070309020205020404" pitchFamily="49" charset="0"/>
              </a:rPr>
              <a:t>common.bios_kbrd_buffer</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177420" y="2349501"/>
            <a:ext cx="8843750" cy="2413000"/>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chipsec.modules.common.bios_kbrd_buffer</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Pre-boot Passwords in the BIOS Keyboard Buffer</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Keyboard buffer head pointer = 0x1A (at 0x41A), tail pointer = 0x1C (at 0x41C)</a:t>
            </a:r>
          </a:p>
          <a:p>
            <a:pPr>
              <a:spcBef>
                <a:spcPts val="0"/>
              </a:spcBef>
            </a:pPr>
            <a:r>
              <a:rPr lang="en-US" sz="1400" dirty="0">
                <a:latin typeface="Courier New" panose="02070309020205020404" pitchFamily="49" charset="0"/>
                <a:cs typeface="Courier New" panose="02070309020205020404" pitchFamily="49" charset="0"/>
              </a:rPr>
              <a:t>[*] Keyboard buffer contents (at 0x41E):</a:t>
            </a:r>
          </a:p>
          <a:p>
            <a:pPr>
              <a:spcBef>
                <a:spcPts val="0"/>
              </a:spcBef>
            </a:pPr>
            <a:r>
              <a:rPr lang="en-US" sz="1400" dirty="0">
                <a:latin typeface="Courier New" panose="02070309020205020404" pitchFamily="49" charset="0"/>
                <a:cs typeface="Courier New" panose="02070309020205020404" pitchFamily="49" charset="0"/>
              </a:rPr>
              <a:t>1e 1f 20 21 22 23 24 25 26 27 28 29 2a 2b 2c 2d |    !"#$%&amp;'()*+,-</a:t>
            </a:r>
          </a:p>
          <a:p>
            <a:pPr>
              <a:spcBef>
                <a:spcPts val="0"/>
              </a:spcBef>
            </a:pPr>
            <a:r>
              <a:rPr lang="en-US" sz="1400" dirty="0">
                <a:latin typeface="Courier New" panose="02070309020205020404" pitchFamily="49" charset="0"/>
                <a:cs typeface="Courier New" panose="02070309020205020404" pitchFamily="49" charset="0"/>
              </a:rPr>
              <a:t>2e 2f 30 31 32 33 34 35 36 37 38 39 3a 3b 3c 3d | ./0123456789:;&lt;=</a:t>
            </a:r>
          </a:p>
          <a:p>
            <a:pPr>
              <a:spcBef>
                <a:spcPts val="0"/>
              </a:spcBef>
            </a:pPr>
            <a:endParaRPr lang="en-US" sz="1400" b="1"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Keyboard buffer is filled with common fill pattern</a:t>
            </a:r>
          </a:p>
          <a:p>
            <a:pPr>
              <a:spcBef>
                <a:spcPts val="0"/>
              </a:spcBef>
            </a:pP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 name="Rectangle 3"/>
          <p:cNvSpPr/>
          <p:nvPr/>
        </p:nvSpPr>
        <p:spPr>
          <a:xfrm>
            <a:off x="105099" y="6088571"/>
            <a:ext cx="8891755" cy="338554"/>
          </a:xfrm>
          <a:prstGeom prst="rect">
            <a:avLst/>
          </a:prstGeom>
        </p:spPr>
        <p:txBody>
          <a:bodyPr wrap="square">
            <a:spAutoFit/>
          </a:bodyPr>
          <a:lstStyle/>
          <a:p>
            <a:r>
              <a:rPr lang="en-US" sz="1600" dirty="0">
                <a:solidFill>
                  <a:prstClr val="black"/>
                </a:solidFill>
              </a:rPr>
              <a:t>* Better check from EFI shell as OS/pre-boot app might have cleared the keyboard buffer</a:t>
            </a:r>
          </a:p>
        </p:txBody>
      </p:sp>
      <p:sp>
        <p:nvSpPr>
          <p:cNvPr id="5" name="Rectangle 4"/>
          <p:cNvSpPr/>
          <p:nvPr/>
        </p:nvSpPr>
        <p:spPr>
          <a:xfrm>
            <a:off x="360081" y="1355574"/>
            <a:ext cx="7077579"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common.bios_kbrd_buffer</a:t>
            </a:r>
            <a:endParaRPr lang="en-US" b="1" dirty="0">
              <a:cs typeface="Courier New" pitchFamily="49" charset="0"/>
            </a:endParaRPr>
          </a:p>
        </p:txBody>
      </p:sp>
    </p:spTree>
    <p:extLst>
      <p:ext uri="{BB962C8B-B14F-4D97-AF65-F5344CB8AC3E}">
        <p14:creationId xmlns:p14="http://schemas.microsoft.com/office/powerpoint/2010/main" val="15657856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132</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24311476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981325"/>
            <a:ext cx="8002587" cy="1362075"/>
          </a:xfrm>
        </p:spPr>
        <p:txBody>
          <a:bodyPr anchor="b">
            <a:normAutofit fontScale="90000"/>
          </a:bodyPr>
          <a:lstStyle/>
          <a:p>
            <a:r>
              <a:rPr lang="en-US" dirty="0"/>
              <a:t>4.1 (2) Attacking Secure Boot via Setup UEFI Variable (On/Off, Verification Policies, CSM Enabled, “Clear Keys” control)</a:t>
            </a:r>
          </a:p>
        </p:txBody>
      </p:sp>
    </p:spTree>
    <p:extLst>
      <p:ext uri="{BB962C8B-B14F-4D97-AF65-F5344CB8AC3E}">
        <p14:creationId xmlns:p14="http://schemas.microsoft.com/office/powerpoint/2010/main" val="2093787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460500"/>
            <a:ext cx="6400800" cy="5050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295400" y="5422900"/>
            <a:ext cx="5791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57200" y="244448"/>
            <a:ext cx="8686800" cy="988746"/>
          </a:xfrm>
        </p:spPr>
        <p:txBody>
          <a:bodyPr>
            <a:noAutofit/>
          </a:bodyPr>
          <a:lstStyle/>
          <a:p>
            <a:r>
              <a:rPr lang="en-US" dirty="0"/>
              <a:t>Secure Boot Can Be Turned On/Off in BIOS Setup Options</a:t>
            </a:r>
            <a:br>
              <a:rPr lang="en-US" dirty="0"/>
            </a:br>
            <a:endParaRPr lang="en-US" dirty="0"/>
          </a:p>
        </p:txBody>
      </p:sp>
    </p:spTree>
    <p:extLst>
      <p:ext uri="{BB962C8B-B14F-4D97-AF65-F5344CB8AC3E}">
        <p14:creationId xmlns:p14="http://schemas.microsoft.com/office/powerpoint/2010/main" val="390464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Looking for Enable Policy in SPI Dump…</a:t>
            </a:r>
          </a:p>
        </p:txBody>
      </p:sp>
      <p:pic>
        <p:nvPicPr>
          <p:cNvPr id="1026" name="Picture 2"/>
          <p:cNvPicPr>
            <a:picLocks noChangeAspect="1" noChangeArrowheads="1"/>
          </p:cNvPicPr>
          <p:nvPr/>
        </p:nvPicPr>
        <p:blipFill>
          <a:blip r:embed="rId3" cstate="print"/>
          <a:srcRect/>
          <a:stretch>
            <a:fillRect/>
          </a:stretch>
        </p:blipFill>
        <p:spPr bwMode="auto">
          <a:xfrm>
            <a:off x="23813" y="1400175"/>
            <a:ext cx="9096375" cy="4057650"/>
          </a:xfrm>
          <a:prstGeom prst="rect">
            <a:avLst/>
          </a:prstGeom>
          <a:noFill/>
          <a:ln w="9525">
            <a:noFill/>
            <a:miter lim="800000"/>
            <a:headEnd/>
            <a:tailEnd/>
          </a:ln>
        </p:spPr>
      </p:pic>
      <p:sp>
        <p:nvSpPr>
          <p:cNvPr id="4" name="Rectangle 3"/>
          <p:cNvSpPr/>
          <p:nvPr/>
        </p:nvSpPr>
        <p:spPr>
          <a:xfrm>
            <a:off x="0" y="5871352"/>
            <a:ext cx="8839200" cy="338554"/>
          </a:xfrm>
          <a:prstGeom prst="rect">
            <a:avLst/>
          </a:prstGeom>
        </p:spPr>
        <p:txBody>
          <a:bodyPr wrap="square">
            <a:spAutoFit/>
          </a:bodyPr>
          <a:lstStyle/>
          <a:p>
            <a:pPr lvl="1"/>
            <a:r>
              <a:rPr lang="en-US" sz="1600" b="1" dirty="0">
                <a:solidFill>
                  <a:prstClr val="black"/>
                </a:solidFill>
                <a:latin typeface="Courier New" pitchFamily="49" charset="0"/>
                <a:cs typeface="Courier New" pitchFamily="49" charset="0"/>
              </a:rPr>
              <a:t>chipsec_util.py </a:t>
            </a:r>
            <a:r>
              <a:rPr lang="en-US" sz="1600" b="1" dirty="0" err="1">
                <a:solidFill>
                  <a:prstClr val="black"/>
                </a:solidFill>
                <a:latin typeface="Courier New" pitchFamily="49" charset="0"/>
                <a:cs typeface="Courier New" pitchFamily="49" charset="0"/>
              </a:rPr>
              <a:t>spi</a:t>
            </a:r>
            <a:r>
              <a:rPr lang="en-US" sz="1600" b="1" dirty="0">
                <a:solidFill>
                  <a:prstClr val="black"/>
                </a:solidFill>
                <a:latin typeface="Courier New" pitchFamily="49" charset="0"/>
                <a:cs typeface="Courier New" pitchFamily="49" charset="0"/>
              </a:rPr>
              <a:t> dump </a:t>
            </a:r>
            <a:r>
              <a:rPr lang="en-US" sz="1600" b="1" dirty="0" err="1">
                <a:solidFill>
                  <a:prstClr val="black"/>
                </a:solidFill>
                <a:latin typeface="Courier New" pitchFamily="49" charset="0"/>
                <a:cs typeface="Courier New" pitchFamily="49" charset="0"/>
              </a:rPr>
              <a:t>spi.bin</a:t>
            </a:r>
            <a:endParaRPr lang="en-US" sz="1600" b="1"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382576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Extracting Runtime UEFI Variables…</a:t>
            </a:r>
          </a:p>
        </p:txBody>
      </p:sp>
      <p:pic>
        <p:nvPicPr>
          <p:cNvPr id="8" name="Picture 7"/>
          <p:cNvPicPr>
            <a:picLocks noChangeAspect="1" noChangeArrowheads="1"/>
          </p:cNvPicPr>
          <p:nvPr/>
        </p:nvPicPr>
        <p:blipFill>
          <a:blip r:embed="rId3" cstate="print"/>
          <a:srcRect/>
          <a:stretch>
            <a:fillRect/>
          </a:stretch>
        </p:blipFill>
        <p:spPr bwMode="auto">
          <a:xfrm>
            <a:off x="649011" y="1321719"/>
            <a:ext cx="7832834" cy="5047525"/>
          </a:xfrm>
          <a:prstGeom prst="rect">
            <a:avLst/>
          </a:prstGeom>
          <a:noFill/>
          <a:ln w="9525">
            <a:noFill/>
            <a:miter lim="800000"/>
            <a:headEnd/>
            <a:tailEnd/>
          </a:ln>
        </p:spPr>
      </p:pic>
      <p:sp>
        <p:nvSpPr>
          <p:cNvPr id="5" name="Content Placeholder 3"/>
          <p:cNvSpPr>
            <a:spLocks noGrp="1"/>
          </p:cNvSpPr>
          <p:nvPr>
            <p:ph idx="1"/>
          </p:nvPr>
        </p:nvSpPr>
        <p:spPr>
          <a:xfrm>
            <a:off x="457200" y="798791"/>
            <a:ext cx="8229600" cy="5289910"/>
          </a:xfrm>
        </p:spPr>
        <p:txBody>
          <a:bodyPr/>
          <a:lstStyle/>
          <a:p>
            <a:endParaRPr lang="en-US" sz="300" dirty="0"/>
          </a:p>
          <a:p>
            <a:r>
              <a:rPr lang="en-US" dirty="0">
                <a:solidFill>
                  <a:srgbClr val="FF0000"/>
                </a:solidFill>
              </a:rPr>
              <a:t>		Secure Boot On					Secure Boot Off</a:t>
            </a:r>
          </a:p>
        </p:txBody>
      </p:sp>
      <p:sp>
        <p:nvSpPr>
          <p:cNvPr id="6" name="Oval 5"/>
          <p:cNvSpPr/>
          <p:nvPr/>
        </p:nvSpPr>
        <p:spPr>
          <a:xfrm>
            <a:off x="5961993" y="2826295"/>
            <a:ext cx="28956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47156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idx="1"/>
          </p:nvPr>
        </p:nvSpPr>
        <p:spPr>
          <a:xfrm>
            <a:off x="457200" y="1547069"/>
            <a:ext cx="8229600" cy="5006131"/>
          </a:xfrm>
        </p:spPr>
        <p:txBody>
          <a:bodyPr/>
          <a:lstStyle/>
          <a:p>
            <a:endParaRPr lang="en-US" sz="300" dirty="0"/>
          </a:p>
          <a:p>
            <a:r>
              <a:rPr lang="en-US" dirty="0">
                <a:solidFill>
                  <a:srgbClr val="FF0000"/>
                </a:solidFill>
              </a:rPr>
              <a:t>	Secure Boot On							Secure Boot Off</a:t>
            </a:r>
          </a:p>
        </p:txBody>
      </p:sp>
      <p:pic>
        <p:nvPicPr>
          <p:cNvPr id="2052" name="Picture 4"/>
          <p:cNvPicPr>
            <a:picLocks noChangeAspect="1" noChangeArrowheads="1"/>
          </p:cNvPicPr>
          <p:nvPr/>
        </p:nvPicPr>
        <p:blipFill>
          <a:blip r:embed="rId3" cstate="print"/>
          <a:srcRect/>
          <a:stretch>
            <a:fillRect/>
          </a:stretch>
        </p:blipFill>
        <p:spPr bwMode="auto">
          <a:xfrm>
            <a:off x="0" y="4626609"/>
            <a:ext cx="9144000" cy="840753"/>
          </a:xfrm>
          <a:prstGeom prst="rect">
            <a:avLst/>
          </a:prstGeom>
          <a:noFill/>
          <a:ln w="9525">
            <a:noFill/>
            <a:miter lim="800000"/>
            <a:headEnd/>
            <a:tailEnd/>
          </a:ln>
        </p:spPr>
      </p:pic>
      <p:sp>
        <p:nvSpPr>
          <p:cNvPr id="7" name="Title 6"/>
          <p:cNvSpPr>
            <a:spLocks noGrp="1"/>
          </p:cNvSpPr>
          <p:nvPr>
            <p:ph type="title"/>
          </p:nvPr>
        </p:nvSpPr>
        <p:spPr/>
        <p:txBody>
          <a:bodyPr>
            <a:normAutofit fontScale="90000"/>
          </a:bodyPr>
          <a:lstStyle/>
          <a:p>
            <a:r>
              <a:rPr lang="en-US" dirty="0"/>
              <a:t>Secure Boot On/Off is Stored in “Setup”</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478722"/>
            <a:ext cx="91440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8779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4448"/>
            <a:ext cx="8305800" cy="988746"/>
          </a:xfrm>
        </p:spPr>
        <p:txBody>
          <a:bodyPr>
            <a:normAutofit fontScale="90000"/>
          </a:bodyPr>
          <a:lstStyle/>
          <a:p>
            <a:r>
              <a:rPr lang="en-US" dirty="0"/>
              <a:t>Verification Policies are Stored in “Setup”</a:t>
            </a:r>
          </a:p>
        </p:txBody>
      </p:sp>
      <p:pic>
        <p:nvPicPr>
          <p:cNvPr id="8" name="Picture 2"/>
          <p:cNvPicPr>
            <a:picLocks noChangeAspect="1" noChangeArrowheads="1"/>
          </p:cNvPicPr>
          <p:nvPr/>
        </p:nvPicPr>
        <p:blipFill>
          <a:blip r:embed="rId3" cstate="print"/>
          <a:srcRect/>
          <a:stretch>
            <a:fillRect/>
          </a:stretch>
        </p:blipFill>
        <p:spPr bwMode="auto">
          <a:xfrm>
            <a:off x="990600" y="1660651"/>
            <a:ext cx="6929491" cy="2377949"/>
          </a:xfrm>
          <a:prstGeom prst="rect">
            <a:avLst/>
          </a:prstGeom>
          <a:noFill/>
          <a:ln w="9525">
            <a:noFill/>
            <a:miter lim="800000"/>
            <a:headEnd/>
            <a:tailEnd/>
          </a:ln>
        </p:spPr>
      </p:pic>
      <p:sp>
        <p:nvSpPr>
          <p:cNvPr id="9" name="Rectangle 8"/>
          <p:cNvSpPr/>
          <p:nvPr/>
        </p:nvSpPr>
        <p:spPr>
          <a:xfrm>
            <a:off x="228600" y="4450136"/>
            <a:ext cx="8726214" cy="1785104"/>
          </a:xfrm>
          <a:prstGeom prst="rect">
            <a:avLst/>
          </a:prstGeom>
        </p:spPr>
        <p:txBody>
          <a:bodyPr wrap="square">
            <a:spAutoFit/>
          </a:bodyPr>
          <a:lstStyle/>
          <a:p>
            <a:pPr marL="347472" lvl="1" indent="-347472">
              <a:buFont typeface="Arial" pitchFamily="34" charset="0"/>
              <a:buChar char="•"/>
            </a:pPr>
            <a:r>
              <a:rPr lang="en-US" sz="2200" dirty="0">
                <a:solidFill>
                  <a:prstClr val="black"/>
                </a:solidFill>
                <a:cs typeface="Aharoni" pitchFamily="2" charset="-79"/>
              </a:rPr>
              <a:t>Read ‘Setup’ UEFI variable and look for sequences</a:t>
            </a:r>
          </a:p>
          <a:p>
            <a:pPr marL="347472" lvl="1" indent="-347472">
              <a:buFont typeface="Arial" pitchFamily="34" charset="0"/>
              <a:buChar char="•"/>
            </a:pPr>
            <a:r>
              <a:rPr lang="en-US" sz="2200" b="1" dirty="0">
                <a:solidFill>
                  <a:prstClr val="black"/>
                </a:solidFill>
                <a:latin typeface="Courier New" pitchFamily="49" charset="0"/>
                <a:cs typeface="Courier New" pitchFamily="49" charset="0"/>
              </a:rPr>
              <a:t>04 04 04, 00 04 04, 05 05 05, 00 05 05</a:t>
            </a:r>
          </a:p>
          <a:p>
            <a:pPr marL="347472" lvl="1" indent="-347472">
              <a:buFont typeface="Arial" pitchFamily="34" charset="0"/>
              <a:buChar char="•"/>
            </a:pPr>
            <a:r>
              <a:rPr lang="en-US" sz="2200" dirty="0">
                <a:solidFill>
                  <a:prstClr val="black"/>
                </a:solidFill>
                <a:cs typeface="Aharoni" pitchFamily="2" charset="-79"/>
              </a:rPr>
              <a:t>We looked near Secure Boot On/Off Byte!</a:t>
            </a:r>
          </a:p>
          <a:p>
            <a:pPr marL="347472" lvl="1" indent="-347472">
              <a:buFont typeface="Arial" pitchFamily="34" charset="0"/>
              <a:buChar char="•"/>
            </a:pPr>
            <a:r>
              <a:rPr lang="en-US" sz="2200" dirty="0">
                <a:solidFill>
                  <a:prstClr val="black"/>
                </a:solidFill>
                <a:cs typeface="Aharoni" pitchFamily="2" charset="-79"/>
              </a:rPr>
              <a:t>Modify bytes corresponding to policies to </a:t>
            </a:r>
            <a:r>
              <a:rPr lang="en-US" sz="2200" b="1" dirty="0">
                <a:solidFill>
                  <a:prstClr val="black"/>
                </a:solidFill>
                <a:latin typeface="Courier New" pitchFamily="49" charset="0"/>
                <a:cs typeface="Courier New" pitchFamily="49" charset="0"/>
              </a:rPr>
              <a:t>00 (ALWAYS_EXECUTE)</a:t>
            </a:r>
            <a:r>
              <a:rPr lang="en-US" sz="2200" dirty="0">
                <a:solidFill>
                  <a:prstClr val="black"/>
                </a:solidFill>
                <a:cs typeface="Aharoni" pitchFamily="2" charset="-79"/>
              </a:rPr>
              <a:t> then write modified ‘Setup’ variable</a:t>
            </a:r>
          </a:p>
        </p:txBody>
      </p:sp>
    </p:spTree>
    <p:extLst>
      <p:ext uri="{BB962C8B-B14F-4D97-AF65-F5344CB8AC3E}">
        <p14:creationId xmlns:p14="http://schemas.microsoft.com/office/powerpoint/2010/main" val="74568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12603385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Patching Image Verification Policies…</a:t>
            </a:r>
          </a:p>
        </p:txBody>
      </p:sp>
      <p:sp>
        <p:nvSpPr>
          <p:cNvPr id="6" name="Content Placeholder 2"/>
          <p:cNvSpPr>
            <a:spLocks noGrp="1"/>
          </p:cNvSpPr>
          <p:nvPr>
            <p:ph idx="1"/>
          </p:nvPr>
        </p:nvSpPr>
        <p:spPr>
          <a:xfrm>
            <a:off x="228600" y="1274360"/>
            <a:ext cx="8763000" cy="4800600"/>
          </a:xfrm>
        </p:spPr>
        <p:txBody>
          <a:bodyPr>
            <a:noAutofit/>
          </a:bodyPr>
          <a:lstStyle/>
          <a:p>
            <a:pPr lvl="1">
              <a:spcBef>
                <a:spcPts val="0"/>
              </a:spcBef>
              <a:buNone/>
            </a:pPr>
            <a:r>
              <a:rPr lang="en-US" sz="1400" b="1" dirty="0">
                <a:solidFill>
                  <a:schemeClr val="tx1"/>
                </a:solidFill>
                <a:latin typeface="Courier New" pitchFamily="49" charset="0"/>
                <a:cs typeface="Courier New" pitchFamily="49" charset="0"/>
              </a:rPr>
              <a:t>[CHIPSEC] Reading EFI variable Name='Setup' GUID={EC87D643-EBA4-4BB5-A1E5-3F3E36B20DA9} from 'Setup_orig.bin' via Variable API..</a:t>
            </a:r>
          </a:p>
          <a:p>
            <a:pPr lvl="1">
              <a:spcBef>
                <a:spcPts val="0"/>
              </a:spcBef>
              <a:buNone/>
            </a:pPr>
            <a:r>
              <a:rPr lang="en-US" sz="1400" b="1" dirty="0">
                <a:solidFill>
                  <a:schemeClr val="tx1"/>
                </a:solidFill>
                <a:latin typeface="Courier New" pitchFamily="49" charset="0"/>
                <a:cs typeface="Courier New" pitchFamily="49" charset="0"/>
              </a:rPr>
              <a:t>EFI variable:</a:t>
            </a:r>
          </a:p>
          <a:p>
            <a:pPr lvl="1">
              <a:spcBef>
                <a:spcPts val="0"/>
              </a:spcBef>
              <a:buNone/>
            </a:pPr>
            <a:r>
              <a:rPr lang="en-US" sz="1400" b="1" dirty="0">
                <a:solidFill>
                  <a:schemeClr val="tx1"/>
                </a:solidFill>
                <a:latin typeface="Courier New" pitchFamily="49" charset="0"/>
                <a:cs typeface="Courier New" pitchFamily="49" charset="0"/>
              </a:rPr>
              <a:t>Name      : Setup</a:t>
            </a:r>
          </a:p>
          <a:p>
            <a:pPr lvl="1">
              <a:spcBef>
                <a:spcPts val="0"/>
              </a:spcBef>
              <a:buNone/>
            </a:pPr>
            <a:r>
              <a:rPr lang="en-US" sz="1400" b="1" dirty="0">
                <a:solidFill>
                  <a:schemeClr val="tx1"/>
                </a:solidFill>
                <a:latin typeface="Courier New" pitchFamily="49" charset="0"/>
                <a:cs typeface="Courier New" pitchFamily="49" charset="0"/>
              </a:rPr>
              <a:t>GUID      : EC87D643-EBA4-4BB5-A1E5-3F3E36B20DA9</a:t>
            </a:r>
          </a:p>
          <a:p>
            <a:pPr lvl="1">
              <a:spcBef>
                <a:spcPts val="0"/>
              </a:spcBef>
              <a:buNone/>
            </a:pPr>
            <a:r>
              <a:rPr lang="en-US" sz="1400" b="1" dirty="0">
                <a:solidFill>
                  <a:schemeClr val="tx1"/>
                </a:solidFill>
                <a:latin typeface="Courier New" pitchFamily="49" charset="0"/>
                <a:cs typeface="Courier New" pitchFamily="49" charset="0"/>
              </a:rPr>
              <a:t>Data      :</a:t>
            </a:r>
          </a:p>
          <a:p>
            <a:pPr lvl="1">
              <a:spcBef>
                <a:spcPts val="0"/>
              </a:spcBef>
              <a:buNone/>
            </a:pPr>
            <a:r>
              <a:rPr lang="en-US" sz="1400" b="1" dirty="0">
                <a:solidFill>
                  <a:schemeClr val="tx1"/>
                </a:solidFill>
                <a:latin typeface="Courier New" pitchFamily="49" charset="0"/>
                <a:cs typeface="Courier New" pitchFamily="49" charset="0"/>
              </a:rPr>
              <a:t>..</a:t>
            </a:r>
          </a:p>
          <a:p>
            <a:pPr lvl="1">
              <a:spcBef>
                <a:spcPts val="0"/>
              </a:spcBef>
              <a:buNone/>
            </a:pPr>
            <a:r>
              <a:rPr lang="en-US" sz="1400" b="1" dirty="0">
                <a:solidFill>
                  <a:schemeClr val="tx1"/>
                </a:solidFill>
                <a:latin typeface="Courier New" pitchFamily="49" charset="0"/>
                <a:cs typeface="Courier New" pitchFamily="49" charset="0"/>
              </a:rPr>
              <a:t>01 01 01 00 00 00 00 01 01 01 00 00 00 00 00 00 |                 </a:t>
            </a:r>
          </a:p>
          <a:p>
            <a:pPr lvl="1">
              <a:spcBef>
                <a:spcPts val="0"/>
              </a:spcBef>
              <a:buNone/>
            </a:pPr>
            <a:r>
              <a:rPr lang="en-US" sz="1400" b="1" dirty="0">
                <a:solidFill>
                  <a:schemeClr val="tx1"/>
                </a:solidFill>
                <a:latin typeface="Courier New" pitchFamily="49" charset="0"/>
                <a:cs typeface="Courier New" pitchFamily="49" charset="0"/>
              </a:rPr>
              <a:t>00 00 00 00 00 00 01 01 00 00 00 </a:t>
            </a:r>
            <a:r>
              <a:rPr lang="en-US" sz="1400" b="1" dirty="0">
                <a:solidFill>
                  <a:srgbClr val="FF0000"/>
                </a:solidFill>
                <a:latin typeface="Courier New" pitchFamily="49" charset="0"/>
                <a:cs typeface="Courier New" pitchFamily="49" charset="0"/>
              </a:rPr>
              <a:t>04 04</a:t>
            </a:r>
            <a:r>
              <a:rPr lang="en-US" sz="1400" b="1" dirty="0">
                <a:solidFill>
                  <a:schemeClr val="tx1"/>
                </a:solidFill>
                <a:latin typeface="Courier New" pitchFamily="49" charset="0"/>
                <a:cs typeface="Courier New" pitchFamily="49" charset="0"/>
              </a:rPr>
              <a:t>          |              </a:t>
            </a:r>
          </a:p>
          <a:p>
            <a:pPr lvl="1">
              <a:spcBef>
                <a:spcPts val="0"/>
              </a:spcBef>
              <a:buNone/>
            </a:pPr>
            <a:r>
              <a:rPr lang="en-US" sz="1400" b="1" dirty="0">
                <a:solidFill>
                  <a:schemeClr val="tx1"/>
                </a:solidFill>
                <a:latin typeface="Courier New" pitchFamily="49" charset="0"/>
                <a:cs typeface="Courier New" pitchFamily="49" charset="0"/>
              </a:rPr>
              <a:t>[CHIPSEC] (</a:t>
            </a:r>
            <a:r>
              <a:rPr lang="en-US" sz="1400" b="1" dirty="0" err="1">
                <a:solidFill>
                  <a:schemeClr val="tx1"/>
                </a:solidFill>
                <a:latin typeface="Courier New" pitchFamily="49" charset="0"/>
                <a:cs typeface="Courier New" pitchFamily="49" charset="0"/>
              </a:rPr>
              <a:t>uefi</a:t>
            </a:r>
            <a:r>
              <a:rPr lang="en-US" sz="1400" b="1" dirty="0">
                <a:solidFill>
                  <a:schemeClr val="tx1"/>
                </a:solidFill>
                <a:latin typeface="Courier New" pitchFamily="49" charset="0"/>
                <a:cs typeface="Courier New" pitchFamily="49" charset="0"/>
              </a:rPr>
              <a:t>) time elapsed 0.000</a:t>
            </a:r>
          </a:p>
          <a:p>
            <a:pPr lvl="1">
              <a:spcBef>
                <a:spcPts val="0"/>
              </a:spcBef>
              <a:buNone/>
            </a:pPr>
            <a:endParaRPr lang="en-US" sz="1400" b="1" dirty="0">
              <a:solidFill>
                <a:schemeClr val="tx1"/>
              </a:solidFill>
              <a:latin typeface="Courier New" pitchFamily="49" charset="0"/>
              <a:cs typeface="Courier New" pitchFamily="49" charset="0"/>
            </a:endParaRPr>
          </a:p>
          <a:p>
            <a:pPr lvl="1">
              <a:spcBef>
                <a:spcPts val="0"/>
              </a:spcBef>
              <a:buNone/>
            </a:pPr>
            <a:r>
              <a:rPr lang="en-US" sz="1400" b="1" dirty="0">
                <a:solidFill>
                  <a:schemeClr val="tx1"/>
                </a:solidFill>
                <a:latin typeface="Courier New" pitchFamily="49" charset="0"/>
                <a:cs typeface="Courier New" pitchFamily="49" charset="0"/>
              </a:rPr>
              <a:t>[CHIPSEC] Writing EFI variable Name='Setup' GUID={EC87D643-EBA4-4BB5-A1E5-3F3E36B20DA9} from 'Setup_policy_exploit.bin' via Variable API..</a:t>
            </a:r>
          </a:p>
          <a:p>
            <a:pPr lvl="1">
              <a:spcBef>
                <a:spcPts val="0"/>
              </a:spcBef>
              <a:buNone/>
            </a:pPr>
            <a:r>
              <a:rPr lang="en-US" sz="1400" b="1" dirty="0">
                <a:solidFill>
                  <a:schemeClr val="tx1"/>
                </a:solidFill>
                <a:latin typeface="Courier New" pitchFamily="49" charset="0"/>
                <a:cs typeface="Courier New" pitchFamily="49" charset="0"/>
              </a:rPr>
              <a:t>Writing EFI variable:</a:t>
            </a:r>
          </a:p>
          <a:p>
            <a:pPr lvl="1">
              <a:spcBef>
                <a:spcPts val="0"/>
              </a:spcBef>
              <a:buNone/>
            </a:pPr>
            <a:r>
              <a:rPr lang="en-US" sz="1400" b="1" dirty="0">
                <a:solidFill>
                  <a:schemeClr val="tx1"/>
                </a:solidFill>
                <a:latin typeface="Courier New" pitchFamily="49" charset="0"/>
                <a:cs typeface="Courier New" pitchFamily="49" charset="0"/>
              </a:rPr>
              <a:t>Name      : Setup</a:t>
            </a:r>
          </a:p>
          <a:p>
            <a:pPr lvl="1">
              <a:spcBef>
                <a:spcPts val="0"/>
              </a:spcBef>
              <a:buNone/>
            </a:pPr>
            <a:r>
              <a:rPr lang="en-US" sz="1400" b="1" dirty="0">
                <a:solidFill>
                  <a:schemeClr val="tx1"/>
                </a:solidFill>
                <a:latin typeface="Courier New" pitchFamily="49" charset="0"/>
                <a:cs typeface="Courier New" pitchFamily="49" charset="0"/>
              </a:rPr>
              <a:t>GUID      : EC87D643-EBA4-4BB5-A1E5-3F3E36B20DA9</a:t>
            </a:r>
          </a:p>
          <a:p>
            <a:pPr lvl="1">
              <a:spcBef>
                <a:spcPts val="0"/>
              </a:spcBef>
              <a:buNone/>
            </a:pPr>
            <a:r>
              <a:rPr lang="en-US" sz="1400" b="1" dirty="0">
                <a:solidFill>
                  <a:schemeClr val="tx1"/>
                </a:solidFill>
                <a:latin typeface="Courier New" pitchFamily="49" charset="0"/>
                <a:cs typeface="Courier New" pitchFamily="49" charset="0"/>
              </a:rPr>
              <a:t>Data      :</a:t>
            </a:r>
          </a:p>
          <a:p>
            <a:pPr lvl="1">
              <a:spcBef>
                <a:spcPts val="0"/>
              </a:spcBef>
              <a:buNone/>
            </a:pPr>
            <a:r>
              <a:rPr lang="en-US" sz="1400" b="1" dirty="0">
                <a:solidFill>
                  <a:schemeClr val="tx1"/>
                </a:solidFill>
                <a:latin typeface="Courier New" pitchFamily="49" charset="0"/>
                <a:cs typeface="Courier New" pitchFamily="49" charset="0"/>
              </a:rPr>
              <a:t>..</a:t>
            </a:r>
          </a:p>
          <a:p>
            <a:pPr lvl="1">
              <a:spcBef>
                <a:spcPts val="0"/>
              </a:spcBef>
              <a:buNone/>
            </a:pPr>
            <a:r>
              <a:rPr lang="en-US" sz="1400" b="1" dirty="0">
                <a:solidFill>
                  <a:schemeClr val="tx1"/>
                </a:solidFill>
                <a:latin typeface="Courier New" pitchFamily="49" charset="0"/>
                <a:cs typeface="Courier New" pitchFamily="49" charset="0"/>
              </a:rPr>
              <a:t>01 01 01 00 00 00 00 01 01 01 00 00 00 00 00 00 |                 </a:t>
            </a:r>
          </a:p>
          <a:p>
            <a:pPr lvl="1">
              <a:spcBef>
                <a:spcPts val="0"/>
              </a:spcBef>
              <a:buNone/>
            </a:pPr>
            <a:r>
              <a:rPr lang="en-US" sz="1400" b="1" dirty="0">
                <a:solidFill>
                  <a:schemeClr val="tx1"/>
                </a:solidFill>
                <a:latin typeface="Courier New" pitchFamily="49" charset="0"/>
                <a:cs typeface="Courier New" pitchFamily="49" charset="0"/>
              </a:rPr>
              <a:t>00 00 00 00 00 00 01 01 00 00 04 </a:t>
            </a:r>
            <a:r>
              <a:rPr lang="en-US" sz="1400" b="1" dirty="0">
                <a:solidFill>
                  <a:srgbClr val="FF0000"/>
                </a:solidFill>
                <a:latin typeface="Courier New" pitchFamily="49" charset="0"/>
                <a:cs typeface="Courier New" pitchFamily="49" charset="0"/>
              </a:rPr>
              <a:t>00 00</a:t>
            </a:r>
            <a:r>
              <a:rPr lang="en-US" sz="1400" b="1" dirty="0">
                <a:solidFill>
                  <a:schemeClr val="tx1"/>
                </a:solidFill>
                <a:latin typeface="Courier New" pitchFamily="49" charset="0"/>
                <a:cs typeface="Courier New" pitchFamily="49" charset="0"/>
              </a:rPr>
              <a:t>          |              </a:t>
            </a:r>
          </a:p>
          <a:p>
            <a:pPr lvl="1">
              <a:spcBef>
                <a:spcPts val="0"/>
              </a:spcBef>
              <a:buNone/>
            </a:pPr>
            <a:r>
              <a:rPr lang="en-US" sz="1400" b="1" dirty="0">
                <a:solidFill>
                  <a:schemeClr val="tx1"/>
                </a:solidFill>
                <a:latin typeface="Courier New" pitchFamily="49" charset="0"/>
                <a:cs typeface="Courier New" pitchFamily="49" charset="0"/>
              </a:rPr>
              <a:t>[CHIPSEC] (</a:t>
            </a:r>
            <a:r>
              <a:rPr lang="en-US" sz="1400" b="1" dirty="0" err="1">
                <a:solidFill>
                  <a:schemeClr val="tx1"/>
                </a:solidFill>
                <a:latin typeface="Courier New" pitchFamily="49" charset="0"/>
                <a:cs typeface="Courier New" pitchFamily="49" charset="0"/>
              </a:rPr>
              <a:t>uefi</a:t>
            </a:r>
            <a:r>
              <a:rPr lang="en-US" sz="1400" b="1" dirty="0">
                <a:solidFill>
                  <a:schemeClr val="tx1"/>
                </a:solidFill>
                <a:latin typeface="Courier New" pitchFamily="49" charset="0"/>
                <a:cs typeface="Courier New" pitchFamily="49" charset="0"/>
              </a:rPr>
              <a:t>) time elapsed 0.203</a:t>
            </a:r>
          </a:p>
        </p:txBody>
      </p:sp>
      <p:sp>
        <p:nvSpPr>
          <p:cNvPr id="7" name="Rounded Rectangle 6"/>
          <p:cNvSpPr/>
          <p:nvPr/>
        </p:nvSpPr>
        <p:spPr>
          <a:xfrm>
            <a:off x="3381114" y="2910232"/>
            <a:ext cx="914400" cy="3048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ounded Rectangle 9"/>
          <p:cNvSpPr/>
          <p:nvPr/>
        </p:nvSpPr>
        <p:spPr>
          <a:xfrm>
            <a:off x="3396270" y="5265432"/>
            <a:ext cx="914400" cy="3048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Line Callout 1 (Accent Bar) 10"/>
          <p:cNvSpPr/>
          <p:nvPr/>
        </p:nvSpPr>
        <p:spPr>
          <a:xfrm>
            <a:off x="5925210" y="2125700"/>
            <a:ext cx="2667000" cy="762000"/>
          </a:xfrm>
          <a:prstGeom prst="accentCallout1">
            <a:avLst>
              <a:gd name="adj1" fmla="val 18750"/>
              <a:gd name="adj2" fmla="val -8333"/>
              <a:gd name="adj3" fmla="val 120807"/>
              <a:gd name="adj4" fmla="val -608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rgbClr val="FF0000"/>
                </a:solidFill>
                <a:latin typeface="Bookman Old Style" pitchFamily="18" charset="0"/>
              </a:rPr>
              <a:t>OptionRomPolicy</a:t>
            </a:r>
            <a:endParaRPr lang="en-US" sz="1400" b="1" dirty="0">
              <a:solidFill>
                <a:srgbClr val="FF0000"/>
              </a:solidFill>
              <a:latin typeface="Bookman Old Style" pitchFamily="18" charset="0"/>
            </a:endParaRPr>
          </a:p>
          <a:p>
            <a:r>
              <a:rPr lang="en-US" sz="1400" b="1" dirty="0" err="1">
                <a:solidFill>
                  <a:srgbClr val="FF0000"/>
                </a:solidFill>
                <a:latin typeface="Bookman Old Style" pitchFamily="18" charset="0"/>
              </a:rPr>
              <a:t>FixedMediaPolicy</a:t>
            </a:r>
            <a:endParaRPr lang="en-US" sz="1400" b="1" dirty="0">
              <a:solidFill>
                <a:srgbClr val="FF0000"/>
              </a:solidFill>
              <a:latin typeface="Bookman Old Style" pitchFamily="18" charset="0"/>
            </a:endParaRPr>
          </a:p>
          <a:p>
            <a:r>
              <a:rPr lang="en-US" sz="1400" b="1" dirty="0" err="1">
                <a:solidFill>
                  <a:srgbClr val="FF0000"/>
                </a:solidFill>
                <a:latin typeface="Bookman Old Style" pitchFamily="18" charset="0"/>
              </a:rPr>
              <a:t>RemovableMediaPolicy</a:t>
            </a:r>
            <a:endParaRPr lang="en-US" sz="1400" b="1" dirty="0">
              <a:solidFill>
                <a:srgbClr val="FF0000"/>
              </a:solidFill>
              <a:latin typeface="Bookman Old Style" pitchFamily="18" charset="0"/>
            </a:endParaRPr>
          </a:p>
        </p:txBody>
      </p:sp>
    </p:spTree>
    <p:extLst>
      <p:ext uri="{BB962C8B-B14F-4D97-AF65-F5344CB8AC3E}">
        <p14:creationId xmlns:p14="http://schemas.microsoft.com/office/powerpoint/2010/main" val="2807665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CSM Enabled With Secure Boot</a:t>
            </a:r>
          </a:p>
        </p:txBody>
      </p:sp>
      <p:sp>
        <p:nvSpPr>
          <p:cNvPr id="3" name="Rectangle 2"/>
          <p:cNvSpPr/>
          <p:nvPr/>
        </p:nvSpPr>
        <p:spPr>
          <a:xfrm>
            <a:off x="457200" y="1741200"/>
            <a:ext cx="8382000" cy="3216265"/>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cs typeface="Aharoni" pitchFamily="2" charset="-79"/>
              </a:rPr>
              <a:t>CSM allows legacy OS to boot on top of UEFI firmware</a:t>
            </a:r>
            <a:r>
              <a:rPr lang="en-US" sz="2400" dirty="0"/>
              <a:t> without any Secure Boot checks</a:t>
            </a:r>
          </a:p>
          <a:p>
            <a:pPr marL="342900" lvl="0" indent="-342900">
              <a:spcBef>
                <a:spcPts val="600"/>
              </a:spcBef>
              <a:buFont typeface="Arial" panose="020B0604020202020204" pitchFamily="34" charset="0"/>
              <a:buChar char="•"/>
            </a:pPr>
            <a:r>
              <a:rPr lang="en-US" sz="2400" dirty="0"/>
              <a:t>Some systems have CSM enabled by default with Secure Boot enabled and fallback to boot from MBR when UEFI signature verification fails</a:t>
            </a:r>
            <a:endParaRPr lang="en-US" sz="2000" dirty="0"/>
          </a:p>
          <a:p>
            <a:pPr marL="342900" lvl="0" indent="-342900">
              <a:spcBef>
                <a:spcPts val="600"/>
              </a:spcBef>
              <a:buFont typeface="Arial" panose="020B0604020202020204" pitchFamily="34" charset="0"/>
              <a:buChar char="•"/>
            </a:pPr>
            <a:endParaRPr lang="en-US" sz="2000" dirty="0"/>
          </a:p>
          <a:p>
            <a:pPr marL="342900" lvl="0" indent="-342900">
              <a:spcBef>
                <a:spcPts val="600"/>
              </a:spcBef>
              <a:buFont typeface="Arial" panose="020B0604020202020204" pitchFamily="34" charset="0"/>
              <a:buChar char="•"/>
            </a:pPr>
            <a:endParaRPr lang="en-US" sz="2400" dirty="0"/>
          </a:p>
          <a:p>
            <a:pPr lvl="0"/>
            <a:r>
              <a:rPr lang="en-US" sz="2400" b="1" dirty="0">
                <a:cs typeface="Courier New" pitchFamily="49" charset="0"/>
              </a:rPr>
              <a:t>Mitigations: </a:t>
            </a:r>
            <a:r>
              <a:rPr lang="en-US" sz="2400" dirty="0">
                <a:cs typeface="Courier New" pitchFamily="49" charset="0"/>
              </a:rPr>
              <a:t> Never load CSM when Secure Boot is enabled</a:t>
            </a:r>
            <a:endParaRPr lang="en-US" sz="2400" dirty="0"/>
          </a:p>
        </p:txBody>
      </p:sp>
    </p:spTree>
    <p:extLst>
      <p:ext uri="{BB962C8B-B14F-4D97-AF65-F5344CB8AC3E}">
        <p14:creationId xmlns:p14="http://schemas.microsoft.com/office/powerpoint/2010/main" val="4284163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Other Critical Secure Boot </a:t>
            </a:r>
            <a:r>
              <a:rPr lang="en-US" dirty="0" err="1"/>
              <a:t>Config</a:t>
            </a:r>
            <a:r>
              <a:rPr lang="en-US" dirty="0"/>
              <a:t> Stored in Unprotected Setup UEFI Variable</a:t>
            </a:r>
          </a:p>
        </p:txBody>
      </p:sp>
      <p:sp>
        <p:nvSpPr>
          <p:cNvPr id="3" name="Rectangle 2"/>
          <p:cNvSpPr/>
          <p:nvPr/>
        </p:nvSpPr>
        <p:spPr>
          <a:xfrm>
            <a:off x="457200" y="1637705"/>
            <a:ext cx="8382000" cy="4755148"/>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400" b="1" dirty="0"/>
              <a:t>CSM Enable policy</a:t>
            </a:r>
            <a:r>
              <a:rPr lang="en-US" sz="2400" dirty="0"/>
              <a:t>: allows malware to enable CSM with Secure Boot and boot from MBR</a:t>
            </a:r>
            <a:endParaRPr lang="en-US" sz="2400" b="1" dirty="0">
              <a:cs typeface="Courier New" panose="02070309020205020404" pitchFamily="49" charset="0"/>
            </a:endParaRPr>
          </a:p>
          <a:p>
            <a:pPr marL="285750" lvl="0" indent="-285750">
              <a:spcBef>
                <a:spcPts val="600"/>
              </a:spcBef>
              <a:buFont typeface="Arial" panose="020B0604020202020204" pitchFamily="34" charset="0"/>
              <a:buChar char="•"/>
            </a:pPr>
            <a:r>
              <a:rPr lang="en-US" sz="2400" b="1" dirty="0"/>
              <a:t>“Clear Secure Boot Keys” control</a:t>
            </a:r>
            <a:r>
              <a:rPr lang="en-US" sz="2400" dirty="0"/>
              <a:t>: allows malware to clear all keys including PK thus disabling Secure Boot</a:t>
            </a:r>
            <a:endParaRPr lang="en-US" sz="2400" b="1" dirty="0">
              <a:cs typeface="Courier New" panose="02070309020205020404" pitchFamily="49" charset="0"/>
            </a:endParaRPr>
          </a:p>
          <a:p>
            <a:pPr marL="285750" lvl="0" indent="-285750">
              <a:spcBef>
                <a:spcPts val="600"/>
              </a:spcBef>
              <a:buFont typeface="Arial" panose="020B0604020202020204" pitchFamily="34" charset="0"/>
              <a:buChar char="•"/>
            </a:pPr>
            <a:r>
              <a:rPr lang="en-US" sz="2400" b="1" dirty="0"/>
              <a:t>“Restore Default Secure Boot Keys” control</a:t>
            </a:r>
            <a:r>
              <a:rPr lang="en-US" sz="2400" dirty="0"/>
              <a:t>: allows malware to revert all keys and blacklist to potentially insecure “default” values</a:t>
            </a:r>
          </a:p>
          <a:p>
            <a:pPr marL="285750" lvl="0" indent="-285750">
              <a:spcBef>
                <a:spcPts val="600"/>
              </a:spcBef>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lvl="0"/>
            <a:r>
              <a:rPr lang="en-US" sz="2400" b="1" dirty="0">
                <a:cs typeface="Courier New" pitchFamily="49" charset="0"/>
              </a:rPr>
              <a:t>Mitigations:</a:t>
            </a:r>
            <a:r>
              <a:rPr lang="en-US" sz="2400" dirty="0">
                <a:cs typeface="Courier New" pitchFamily="49" charset="0"/>
              </a:rPr>
              <a:t> UEFI firmware must never store setting critical for Secure Boot in unprotected UEFI variables (such as Setup)</a:t>
            </a:r>
          </a:p>
        </p:txBody>
      </p:sp>
    </p:spTree>
    <p:extLst>
      <p:ext uri="{BB962C8B-B14F-4D97-AF65-F5344CB8AC3E}">
        <p14:creationId xmlns:p14="http://schemas.microsoft.com/office/powerpoint/2010/main" val="3180634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4.1 (3) Attacking Secure Boot via PE/TE Header Vulnerability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2165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firmware allow unsigned TE executables?</a:t>
            </a:r>
          </a:p>
        </p:txBody>
      </p:sp>
      <p:sp>
        <p:nvSpPr>
          <p:cNvPr id="5" name="Content Placeholder 2"/>
          <p:cNvSpPr>
            <a:spLocks noGrp="1"/>
          </p:cNvSpPr>
          <p:nvPr>
            <p:ph idx="1"/>
          </p:nvPr>
        </p:nvSpPr>
        <p:spPr>
          <a:xfrm>
            <a:off x="457200" y="1265237"/>
            <a:ext cx="8229600" cy="4525963"/>
          </a:xfrm>
        </p:spPr>
        <p:txBody>
          <a:bodyPr anchor="ctr"/>
          <a:lstStyle/>
          <a:p>
            <a:r>
              <a:rPr lang="en-US" sz="2200" dirty="0" err="1">
                <a:solidFill>
                  <a:schemeClr val="tx1"/>
                </a:solidFill>
                <a:latin typeface="+mn-lt"/>
                <a:cs typeface="Aharoni" pitchFamily="2" charset="-79"/>
              </a:rPr>
              <a:t>SecureBoot</a:t>
            </a:r>
            <a:r>
              <a:rPr lang="en-US" sz="2200" dirty="0">
                <a:solidFill>
                  <a:schemeClr val="tx1"/>
                </a:solidFill>
                <a:latin typeface="+mn-lt"/>
                <a:cs typeface="Aharoni" pitchFamily="2" charset="-79"/>
              </a:rPr>
              <a:t> EFI variable doesn’t exist or equals to SECURE_BOOT_MODE_DISABLE? </a:t>
            </a:r>
            <a:r>
              <a:rPr lang="en-US" sz="2200" dirty="0">
                <a:solidFill>
                  <a:srgbClr val="00B050"/>
                </a:solidFill>
                <a:latin typeface="+mn-lt"/>
                <a:cs typeface="Aharoni" pitchFamily="2" charset="-79"/>
              </a:rPr>
              <a:t>EFI_SUCCESS</a:t>
            </a:r>
            <a:endParaRPr lang="en-US" sz="2200" dirty="0">
              <a:solidFill>
                <a:schemeClr val="bg2"/>
              </a:solidFill>
              <a:latin typeface="+mn-lt"/>
              <a:cs typeface="Aharoni" pitchFamily="2" charset="-79"/>
            </a:endParaRPr>
          </a:p>
          <a:p>
            <a:endParaRPr lang="en-US" sz="2200" dirty="0">
              <a:solidFill>
                <a:schemeClr val="bg2"/>
              </a:solidFill>
              <a:latin typeface="+mn-lt"/>
              <a:cs typeface="Aharoni" pitchFamily="2" charset="-79"/>
            </a:endParaRPr>
          </a:p>
          <a:p>
            <a:r>
              <a:rPr lang="en-US" sz="2200" dirty="0">
                <a:solidFill>
                  <a:schemeClr val="tx1"/>
                </a:solidFill>
                <a:latin typeface="+mn-lt"/>
                <a:cs typeface="Aharoni" pitchFamily="2" charset="-79"/>
              </a:rPr>
              <a:t>File is not valid PE/COFF image? </a:t>
            </a:r>
            <a:r>
              <a:rPr lang="en-US" sz="2200" dirty="0">
                <a:solidFill>
                  <a:srgbClr val="FF0000"/>
                </a:solidFill>
                <a:latin typeface="+mn-lt"/>
                <a:cs typeface="Aharoni" pitchFamily="2" charset="-79"/>
              </a:rPr>
              <a:t>EFI_ACCESS_DENIED</a:t>
            </a:r>
          </a:p>
          <a:p>
            <a:endParaRPr lang="en-US" sz="2200" dirty="0">
              <a:solidFill>
                <a:schemeClr val="bg1">
                  <a:lumMod val="50000"/>
                </a:schemeClr>
              </a:solidFill>
              <a:latin typeface="+mn-lt"/>
              <a:cs typeface="Aharoni" pitchFamily="2" charset="-79"/>
            </a:endParaRPr>
          </a:p>
          <a:p>
            <a:r>
              <a:rPr lang="en-US" sz="2200" dirty="0" err="1">
                <a:solidFill>
                  <a:schemeClr val="bg1">
                    <a:lumMod val="65000"/>
                  </a:schemeClr>
                </a:solidFill>
                <a:latin typeface="+mn-lt"/>
                <a:cs typeface="Aharoni" pitchFamily="2" charset="-79"/>
              </a:rPr>
              <a:t>SecureBootEnable</a:t>
            </a:r>
            <a:r>
              <a:rPr lang="en-US" sz="2200" dirty="0">
                <a:solidFill>
                  <a:schemeClr val="bg1">
                    <a:lumMod val="65000"/>
                  </a:schemeClr>
                </a:solidFill>
                <a:latin typeface="+mn-lt"/>
                <a:cs typeface="Aharoni" pitchFamily="2" charset="-79"/>
              </a:rPr>
              <a:t> NV EFI variable doesn’t exist or equals to SECURE_BOOT_DISABLE? </a:t>
            </a:r>
            <a:r>
              <a:rPr lang="en-US" sz="2200" dirty="0">
                <a:solidFill>
                  <a:srgbClr val="00B050"/>
                </a:solidFill>
                <a:latin typeface="+mn-lt"/>
                <a:cs typeface="Aharoni" pitchFamily="2" charset="-79"/>
              </a:rPr>
              <a:t>EFI_SUCCESS</a:t>
            </a:r>
            <a:endParaRPr lang="en-US" sz="2200" dirty="0">
              <a:solidFill>
                <a:schemeClr val="bg2"/>
              </a:solidFill>
              <a:latin typeface="+mn-lt"/>
              <a:cs typeface="Aharoni" pitchFamily="2" charset="-79"/>
            </a:endParaRPr>
          </a:p>
          <a:p>
            <a:r>
              <a:rPr lang="en-US" sz="2200" dirty="0" err="1">
                <a:solidFill>
                  <a:schemeClr val="bg1">
                    <a:lumMod val="65000"/>
                  </a:schemeClr>
                </a:solidFill>
                <a:latin typeface="+mn-lt"/>
                <a:cs typeface="Aharoni" pitchFamily="2" charset="-79"/>
              </a:rPr>
              <a:t>SetupMode</a:t>
            </a:r>
            <a:r>
              <a:rPr lang="en-US" sz="2200" dirty="0">
                <a:solidFill>
                  <a:schemeClr val="bg1">
                    <a:lumMod val="65000"/>
                  </a:schemeClr>
                </a:solidFill>
                <a:latin typeface="+mn-lt"/>
                <a:cs typeface="Aharoni" pitchFamily="2" charset="-79"/>
              </a:rPr>
              <a:t> NV EFI variable doesn’t exist or equals to SETUP_MODE? </a:t>
            </a:r>
            <a:r>
              <a:rPr lang="en-US" sz="2200" dirty="0">
                <a:solidFill>
                  <a:srgbClr val="00B050"/>
                </a:solidFill>
                <a:latin typeface="+mn-lt"/>
                <a:cs typeface="Aharoni" pitchFamily="2" charset="-79"/>
              </a:rPr>
              <a:t>EFI_SUCCESS</a:t>
            </a:r>
          </a:p>
        </p:txBody>
      </p:sp>
      <p:sp>
        <p:nvSpPr>
          <p:cNvPr id="11" name="Rectangle 10"/>
          <p:cNvSpPr/>
          <p:nvPr/>
        </p:nvSpPr>
        <p:spPr>
          <a:xfrm>
            <a:off x="304800" y="2819400"/>
            <a:ext cx="8382000" cy="60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9202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Handling by the BIOS</a:t>
            </a:r>
          </a:p>
        </p:txBody>
      </p:sp>
      <p:sp>
        <p:nvSpPr>
          <p:cNvPr id="11" name="Content Placeholder 2"/>
          <p:cNvSpPr>
            <a:spLocks noGrp="1"/>
          </p:cNvSpPr>
          <p:nvPr>
            <p:ph idx="1"/>
          </p:nvPr>
        </p:nvSpPr>
        <p:spPr/>
        <p:txBody>
          <a:bodyPr/>
          <a:lstStyle/>
          <a:p>
            <a:pPr lvl="1"/>
            <a:r>
              <a:rPr lang="en-US" b="0" dirty="0">
                <a:solidFill>
                  <a:schemeClr val="tx1"/>
                </a:solidFill>
                <a:latin typeface="+mn-lt"/>
                <a:cs typeface="Aharoni" pitchFamily="2" charset="-79"/>
              </a:rPr>
              <a:t>Decoded UEFI BIOS image from SPI Flash</a:t>
            </a:r>
          </a:p>
          <a:p>
            <a:pPr lvl="1"/>
            <a:endParaRPr lang="en-US" b="0" dirty="0">
              <a:latin typeface="+mn-lt"/>
              <a:cs typeface="Aharoni" pitchFamily="2" charset="-79"/>
            </a:endParaRPr>
          </a:p>
          <a:p>
            <a:pPr lvl="1"/>
            <a:endParaRPr lang="en-US" b="0" dirty="0">
              <a:latin typeface="+mn-lt"/>
              <a:cs typeface="Aharoni" pitchFamily="2" charset="-79"/>
            </a:endParaRPr>
          </a:p>
        </p:txBody>
      </p:sp>
      <p:pic>
        <p:nvPicPr>
          <p:cNvPr id="5" name="Picture 4" descr="bios_analysis.tif"/>
          <p:cNvPicPr>
            <a:picLocks noChangeAspect="1"/>
          </p:cNvPicPr>
          <p:nvPr/>
        </p:nvPicPr>
        <p:blipFill>
          <a:blip r:embed="rId3" cstate="print"/>
          <a:stretch>
            <a:fillRect/>
          </a:stretch>
        </p:blipFill>
        <p:spPr>
          <a:xfrm>
            <a:off x="381000" y="2352675"/>
            <a:ext cx="8391525" cy="3667125"/>
          </a:xfrm>
          <a:prstGeom prst="rect">
            <a:avLst/>
          </a:prstGeom>
        </p:spPr>
      </p:pic>
    </p:spTree>
    <p:extLst>
      <p:ext uri="{BB962C8B-B14F-4D97-AF65-F5344CB8AC3E}">
        <p14:creationId xmlns:p14="http://schemas.microsoft.com/office/powerpoint/2010/main" val="4015847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Confusion Issue</a:t>
            </a:r>
          </a:p>
        </p:txBody>
      </p:sp>
      <p:sp>
        <p:nvSpPr>
          <p:cNvPr id="11" name="Content Placeholder 2"/>
          <p:cNvSpPr>
            <a:spLocks noGrp="1"/>
          </p:cNvSpPr>
          <p:nvPr>
            <p:ph idx="1"/>
          </p:nvPr>
        </p:nvSpPr>
        <p:spPr>
          <a:xfrm>
            <a:off x="457200" y="1547069"/>
            <a:ext cx="8229600" cy="4853731"/>
          </a:xfrm>
        </p:spPr>
        <p:txBody>
          <a:bodyPr>
            <a:normAutofit/>
          </a:bodyPr>
          <a:lstStyle/>
          <a:p>
            <a:pPr lvl="1"/>
            <a:r>
              <a:rPr lang="en-US" sz="2400" dirty="0">
                <a:cs typeface="Aharoni" pitchFamily="2" charset="-79"/>
              </a:rPr>
              <a:t>TE format doesn’t support signatures so BIOS has to deny loading such image</a:t>
            </a:r>
          </a:p>
          <a:p>
            <a:pPr lvl="1"/>
            <a:r>
              <a:rPr lang="en-US" sz="2400" dirty="0">
                <a:cs typeface="Aharoni" pitchFamily="2" charset="-79"/>
              </a:rPr>
              <a:t>In practice, BIOS implementations may differ… </a:t>
            </a:r>
          </a:p>
          <a:p>
            <a:pPr lvl="1"/>
            <a:r>
              <a:rPr lang="en-US" sz="2400" b="1" dirty="0" err="1">
                <a:solidFill>
                  <a:schemeClr val="tx1"/>
                </a:solidFill>
                <a:latin typeface="Courier New" pitchFamily="49" charset="0"/>
                <a:cs typeface="Courier New" pitchFamily="49" charset="0"/>
              </a:rPr>
              <a:t>ExecuteSecurityHandler</a:t>
            </a:r>
            <a:r>
              <a:rPr lang="en-US" sz="2400" b="0" dirty="0">
                <a:solidFill>
                  <a:schemeClr val="tx1"/>
                </a:solidFill>
                <a:latin typeface="+mn-lt"/>
                <a:cs typeface="Aharoni" pitchFamily="2" charset="-79"/>
              </a:rPr>
              <a:t> calls </a:t>
            </a:r>
            <a:r>
              <a:rPr lang="en-US" sz="2400" b="1" dirty="0" err="1">
                <a:solidFill>
                  <a:schemeClr val="tx1"/>
                </a:solidFill>
                <a:latin typeface="Courier New" pitchFamily="49" charset="0"/>
                <a:cs typeface="Courier New" pitchFamily="49" charset="0"/>
              </a:rPr>
              <a:t>GetFileBuffer</a:t>
            </a:r>
            <a:r>
              <a:rPr lang="en-US" sz="2400" b="0" dirty="0">
                <a:solidFill>
                  <a:schemeClr val="tx1"/>
                </a:solidFill>
                <a:latin typeface="Courier New" pitchFamily="49" charset="0"/>
                <a:cs typeface="Courier New" pitchFamily="49" charset="0"/>
              </a:rPr>
              <a:t> </a:t>
            </a:r>
            <a:r>
              <a:rPr lang="en-US" sz="2400" b="0" dirty="0">
                <a:solidFill>
                  <a:schemeClr val="tx1"/>
                </a:solidFill>
                <a:latin typeface="+mn-lt"/>
                <a:cs typeface="Aharoni" pitchFamily="2" charset="-79"/>
              </a:rPr>
              <a:t>to read an executable image </a:t>
            </a:r>
          </a:p>
          <a:p>
            <a:pPr lvl="1"/>
            <a:r>
              <a:rPr lang="en-US" sz="2400" b="0" dirty="0">
                <a:solidFill>
                  <a:schemeClr val="tx1"/>
                </a:solidFill>
                <a:latin typeface="+mn-lt"/>
                <a:cs typeface="Aharoni" pitchFamily="2" charset="-79"/>
              </a:rPr>
              <a:t>Which reads the image, checks if it has a valid PE/COFF header and returns </a:t>
            </a:r>
            <a:r>
              <a:rPr lang="en-US" sz="2400" b="1" dirty="0">
                <a:solidFill>
                  <a:schemeClr val="tx1"/>
                </a:solidFill>
                <a:latin typeface="Courier New" pitchFamily="49" charset="0"/>
                <a:cs typeface="Courier New" pitchFamily="49" charset="0"/>
              </a:rPr>
              <a:t>EFI_LOAD_ERROR</a:t>
            </a:r>
            <a:r>
              <a:rPr lang="en-US" sz="2400" b="0" dirty="0">
                <a:solidFill>
                  <a:schemeClr val="tx1"/>
                </a:solidFill>
                <a:latin typeface="+mn-lt"/>
                <a:cs typeface="Aharoni" pitchFamily="2" charset="-79"/>
              </a:rPr>
              <a:t> if not</a:t>
            </a:r>
          </a:p>
          <a:p>
            <a:pPr lvl="1"/>
            <a:r>
              <a:rPr lang="en-US" sz="2400" dirty="0">
                <a:cs typeface="Aharoni" pitchFamily="2" charset="-79"/>
              </a:rPr>
              <a:t>In case of an image load error, </a:t>
            </a:r>
            <a:r>
              <a:rPr lang="en-US" sz="2400" b="1" dirty="0" err="1">
                <a:solidFill>
                  <a:schemeClr val="tx1"/>
                </a:solidFill>
                <a:latin typeface="Courier New" pitchFamily="49" charset="0"/>
                <a:cs typeface="Courier New" pitchFamily="49" charset="0"/>
              </a:rPr>
              <a:t>ExecuteSecurityHandler</a:t>
            </a:r>
            <a:r>
              <a:rPr lang="en-US" sz="2400" b="0" dirty="0">
                <a:solidFill>
                  <a:schemeClr val="tx1"/>
                </a:solidFill>
                <a:latin typeface="+mn-lt"/>
                <a:cs typeface="Aharoni" pitchFamily="2" charset="-79"/>
              </a:rPr>
              <a:t> returns </a:t>
            </a:r>
            <a:r>
              <a:rPr lang="en-US" sz="2400" b="1" dirty="0">
                <a:solidFill>
                  <a:schemeClr val="tx1"/>
                </a:solidFill>
                <a:latin typeface="Courier New" pitchFamily="49" charset="0"/>
                <a:cs typeface="Courier New" pitchFamily="49" charset="0"/>
              </a:rPr>
              <a:t>EFI_SUCCESS (0)</a:t>
            </a:r>
            <a:endParaRPr lang="en-US" sz="2400" b="0" dirty="0">
              <a:solidFill>
                <a:schemeClr val="tx1"/>
              </a:solidFill>
              <a:latin typeface="+mn-lt"/>
              <a:cs typeface="Aharoni" pitchFamily="2" charset="-79"/>
            </a:endParaRPr>
          </a:p>
          <a:p>
            <a:pPr lvl="1"/>
            <a:r>
              <a:rPr lang="en-US" sz="2400" b="1" dirty="0">
                <a:solidFill>
                  <a:srgbClr val="FF0000"/>
                </a:solidFill>
                <a:latin typeface="+mn-lt"/>
                <a:cs typeface="Aharoni" pitchFamily="2" charset="-79"/>
              </a:rPr>
              <a:t>Signature Checks are Skipped!</a:t>
            </a:r>
          </a:p>
        </p:txBody>
      </p:sp>
    </p:spTree>
    <p:extLst>
      <p:ext uri="{BB962C8B-B14F-4D97-AF65-F5344CB8AC3E}">
        <p14:creationId xmlns:p14="http://schemas.microsoft.com/office/powerpoint/2010/main" val="138345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animEffect transition="in" filter="blinds(horizontal)">
                                      <p:cBhvr>
                                        <p:cTn id="1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Confusion Attack</a:t>
            </a:r>
          </a:p>
        </p:txBody>
      </p:sp>
      <p:sp>
        <p:nvSpPr>
          <p:cNvPr id="11" name="Content Placeholder 2"/>
          <p:cNvSpPr>
            <a:spLocks noGrp="1"/>
          </p:cNvSpPr>
          <p:nvPr>
            <p:ph idx="1"/>
          </p:nvPr>
        </p:nvSpPr>
        <p:spPr>
          <a:xfrm>
            <a:off x="457200" y="1603331"/>
            <a:ext cx="8229600" cy="2342367"/>
          </a:xfrm>
        </p:spPr>
        <p:txBody>
          <a:bodyPr>
            <a:normAutofit fontScale="92500"/>
          </a:bodyPr>
          <a:lstStyle/>
          <a:p>
            <a:pPr lvl="2"/>
            <a:r>
              <a:rPr lang="en-US" sz="2400" b="0" dirty="0">
                <a:solidFill>
                  <a:schemeClr val="tx1"/>
                </a:solidFill>
                <a:latin typeface="+mn-lt"/>
                <a:cs typeface="Aharoni" pitchFamily="2" charset="-79"/>
              </a:rPr>
              <a:t>Convert malicious PE/COFF EFI executable (</a:t>
            </a:r>
            <a:r>
              <a:rPr lang="en-US" sz="2400" b="0" dirty="0" err="1">
                <a:solidFill>
                  <a:schemeClr val="tx1"/>
                </a:solidFill>
                <a:latin typeface="+mn-lt"/>
                <a:cs typeface="Aharoni" pitchFamily="2" charset="-79"/>
              </a:rPr>
              <a:t>bootkit.efi</a:t>
            </a:r>
            <a:r>
              <a:rPr lang="en-US" sz="2400" b="0" dirty="0">
                <a:solidFill>
                  <a:schemeClr val="tx1"/>
                </a:solidFill>
                <a:latin typeface="+mn-lt"/>
                <a:cs typeface="Aharoni" pitchFamily="2" charset="-79"/>
              </a:rPr>
              <a:t>) to TE by replacing the image header</a:t>
            </a:r>
          </a:p>
          <a:p>
            <a:pPr lvl="2"/>
            <a:r>
              <a:rPr lang="en-US" sz="2400" b="0" dirty="0">
                <a:solidFill>
                  <a:schemeClr val="tx1"/>
                </a:solidFill>
                <a:latin typeface="+mn-lt"/>
                <a:cs typeface="Aharoni" pitchFamily="2" charset="-79"/>
              </a:rPr>
              <a:t>Replace OS boot loaders with resulting TE EFI executable</a:t>
            </a:r>
          </a:p>
          <a:p>
            <a:pPr lvl="2"/>
            <a:r>
              <a:rPr lang="en-US" sz="2400" b="0" dirty="0">
                <a:solidFill>
                  <a:schemeClr val="tx1"/>
                </a:solidFill>
                <a:latin typeface="+mn-lt"/>
                <a:cs typeface="Aharoni" pitchFamily="2" charset="-79"/>
              </a:rPr>
              <a:t>Vulnerable BIOS </a:t>
            </a:r>
            <a:r>
              <a:rPr lang="en-US" sz="2400" dirty="0">
                <a:latin typeface="+mn-lt"/>
                <a:cs typeface="Aharoni" pitchFamily="2" charset="-79"/>
              </a:rPr>
              <a:t>skips signature check for </a:t>
            </a:r>
            <a:r>
              <a:rPr lang="en-US" sz="2400" b="0" dirty="0">
                <a:solidFill>
                  <a:schemeClr val="tx1"/>
                </a:solidFill>
                <a:latin typeface="+mn-lt"/>
                <a:cs typeface="Aharoni" pitchFamily="2" charset="-79"/>
              </a:rPr>
              <a:t>this executable</a:t>
            </a:r>
          </a:p>
          <a:p>
            <a:pPr lvl="2"/>
            <a:r>
              <a:rPr lang="en-US" sz="2400" b="0" dirty="0">
                <a:solidFill>
                  <a:schemeClr val="tx1"/>
                </a:solidFill>
                <a:latin typeface="+mn-lt"/>
                <a:cs typeface="Aharoni" pitchFamily="2" charset="-79"/>
              </a:rPr>
              <a:t>Malicious </a:t>
            </a:r>
            <a:r>
              <a:rPr lang="en-US" sz="2400" b="0" dirty="0" err="1">
                <a:solidFill>
                  <a:schemeClr val="tx1"/>
                </a:solidFill>
                <a:latin typeface="+mn-lt"/>
                <a:cs typeface="Aharoni" pitchFamily="2" charset="-79"/>
              </a:rPr>
              <a:t>bootkit.efi</a:t>
            </a:r>
            <a:r>
              <a:rPr lang="en-US" sz="2400" b="0" dirty="0">
                <a:solidFill>
                  <a:schemeClr val="tx1"/>
                </a:solidFill>
                <a:latin typeface="+mn-lt"/>
                <a:cs typeface="Aharoni" pitchFamily="2" charset="-79"/>
              </a:rPr>
              <a:t> loads &amp; patches original OS boot loader</a:t>
            </a:r>
          </a:p>
        </p:txBody>
      </p:sp>
      <p:pic>
        <p:nvPicPr>
          <p:cNvPr id="4" name="Picture 2"/>
          <p:cNvPicPr>
            <a:picLocks noChangeAspect="1" noChangeArrowheads="1"/>
          </p:cNvPicPr>
          <p:nvPr/>
        </p:nvPicPr>
        <p:blipFill>
          <a:blip r:embed="rId3" cstate="print"/>
          <a:srcRect/>
          <a:stretch>
            <a:fillRect/>
          </a:stretch>
        </p:blipFill>
        <p:spPr bwMode="auto">
          <a:xfrm>
            <a:off x="276225" y="4233952"/>
            <a:ext cx="8591550" cy="1800225"/>
          </a:xfrm>
          <a:prstGeom prst="rect">
            <a:avLst/>
          </a:prstGeom>
          <a:noFill/>
          <a:ln w="9525">
            <a:noFill/>
            <a:miter lim="800000"/>
            <a:headEnd/>
            <a:tailEnd/>
          </a:ln>
        </p:spPr>
      </p:pic>
    </p:spTree>
    <p:extLst>
      <p:ext uri="{BB962C8B-B14F-4D97-AF65-F5344CB8AC3E}">
        <p14:creationId xmlns:p14="http://schemas.microsoft.com/office/powerpoint/2010/main" val="3629944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Bypassing UEFI Secure Boot (PE/TE)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4.1</a:t>
            </a:r>
          </a:p>
        </p:txBody>
      </p:sp>
    </p:spTree>
    <p:extLst>
      <p:ext uri="{BB962C8B-B14F-4D97-AF65-F5344CB8AC3E}">
        <p14:creationId xmlns:p14="http://schemas.microsoft.com/office/powerpoint/2010/main" val="16155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48200"/>
            <a:ext cx="7772400" cy="838200"/>
          </a:xfrm>
        </p:spPr>
        <p:txBody>
          <a:bodyPr anchor="b">
            <a:normAutofit/>
          </a:bodyPr>
          <a:lstStyle/>
          <a:p>
            <a:r>
              <a:rPr lang="en-US" dirty="0"/>
              <a:t>4.2 Attacking SPI Flash Protections</a:t>
            </a:r>
          </a:p>
        </p:txBody>
      </p:sp>
      <p:pic>
        <p:nvPicPr>
          <p:cNvPr id="5" name="Picture 4"/>
          <p:cNvPicPr>
            <a:picLocks noChangeAspect="1"/>
          </p:cNvPicPr>
          <p:nvPr/>
        </p:nvPicPr>
        <p:blipFill>
          <a:blip r:embed="rId2"/>
          <a:stretch>
            <a:fillRect/>
          </a:stretch>
        </p:blipFill>
        <p:spPr>
          <a:xfrm>
            <a:off x="1188240" y="304800"/>
            <a:ext cx="6781800" cy="4170217"/>
          </a:xfrm>
          <a:prstGeom prst="rect">
            <a:avLst/>
          </a:prstGeom>
        </p:spPr>
      </p:pic>
    </p:spTree>
    <p:extLst>
      <p:ext uri="{BB962C8B-B14F-4D97-AF65-F5344CB8AC3E}">
        <p14:creationId xmlns:p14="http://schemas.microsoft.com/office/powerpoint/2010/main" val="200651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Section 4. Common Attack Vectors Against BIOS and UEFI Firmware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74532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 Range is Not Protected in SPI</a:t>
            </a:r>
          </a:p>
        </p:txBody>
      </p:sp>
      <p:sp>
        <p:nvSpPr>
          <p:cNvPr id="3" name="Rectangle 2"/>
          <p:cNvSpPr/>
          <p:nvPr/>
        </p:nvSpPr>
        <p:spPr>
          <a:xfrm>
            <a:off x="457200" y="1242566"/>
            <a:ext cx="8382000" cy="5463034"/>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000" dirty="0"/>
              <a:t>BIOS Write Protections often still not properly enabled on many systems</a:t>
            </a:r>
          </a:p>
          <a:p>
            <a:pPr marL="285750" lvl="0" indent="-285750">
              <a:spcBef>
                <a:spcPts val="600"/>
              </a:spcBef>
              <a:buFont typeface="Arial" panose="020B0604020202020204" pitchFamily="34" charset="0"/>
              <a:buChar char="•"/>
            </a:pPr>
            <a:r>
              <a:rPr lang="en-US" sz="2000" dirty="0"/>
              <a:t>SMM based write protection of entire BIOS region is often not used: </a:t>
            </a:r>
            <a:r>
              <a:rPr lang="en-US" sz="2000" b="1" dirty="0">
                <a:latin typeface="Courier New" panose="02070309020205020404" pitchFamily="49" charset="0"/>
                <a:cs typeface="Courier New" panose="02070309020205020404" pitchFamily="49" charset="0"/>
              </a:rPr>
              <a:t>BIOS_CONTROL[SMM_BWP]</a:t>
            </a:r>
          </a:p>
          <a:p>
            <a:pPr marL="285750" lvl="0" indent="-285750">
              <a:spcBef>
                <a:spcPts val="600"/>
              </a:spcBef>
              <a:buFont typeface="Arial" panose="020B0604020202020204" pitchFamily="34" charset="0"/>
              <a:buChar char="•"/>
            </a:pPr>
            <a:r>
              <a:rPr lang="en-US" sz="2000" dirty="0"/>
              <a:t>If SPI Protected Ranges (mode agnostic) are used (defined by </a:t>
            </a:r>
            <a:r>
              <a:rPr lang="en-US" sz="2000" b="1" dirty="0">
                <a:latin typeface="Courier New" panose="02070309020205020404" pitchFamily="49" charset="0"/>
                <a:cs typeface="Courier New" panose="02070309020205020404" pitchFamily="49" charset="0"/>
              </a:rPr>
              <a:t>PR0-PR4</a:t>
            </a:r>
            <a:r>
              <a:rPr lang="en-US" sz="2000" dirty="0"/>
              <a:t> in SPI MMIO), they often don’t cover entire BIOS &amp; NVRAM</a:t>
            </a:r>
          </a:p>
          <a:p>
            <a:pPr marL="285750" lvl="0" indent="-285750">
              <a:spcBef>
                <a:spcPts val="600"/>
              </a:spcBef>
              <a:buFont typeface="Arial" panose="020B0604020202020204" pitchFamily="34" charset="0"/>
              <a:buChar char="•"/>
            </a:pPr>
            <a:r>
              <a:rPr lang="en-US" sz="2000" dirty="0"/>
              <a:t>Some platforms use SPI device specific write protection but only for boot block/startup code or SPI Flash descriptor region</a:t>
            </a:r>
          </a:p>
          <a:p>
            <a:pPr lvl="0"/>
            <a:endParaRPr lang="en-US" sz="2000" b="1" dirty="0">
              <a:cs typeface="Courier New" pitchFamily="49" charset="0"/>
            </a:endParaRPr>
          </a:p>
          <a:p>
            <a:pPr lvl="0"/>
            <a:r>
              <a:rPr lang="en-US" sz="2000" b="1" dirty="0">
                <a:cs typeface="Courier New" pitchFamily="49" charset="0"/>
              </a:rPr>
              <a:t>Mitigations: </a:t>
            </a:r>
            <a:endParaRPr lang="en-US" sz="2000" dirty="0">
              <a:cs typeface="Courier New" pitchFamily="49" charset="0"/>
            </a:endParaRPr>
          </a:p>
          <a:p>
            <a:pPr marL="342900" lvl="0" indent="-342900">
              <a:spcBef>
                <a:spcPts val="600"/>
              </a:spcBef>
              <a:buFont typeface="Arial" panose="020B0604020202020204" pitchFamily="34" charset="0"/>
              <a:buChar char="•"/>
            </a:pPr>
            <a:r>
              <a:rPr lang="en-US" sz="2000" dirty="0">
                <a:cs typeface="Courier New" pitchFamily="49" charset="0"/>
              </a:rPr>
              <a:t>Set </a:t>
            </a:r>
            <a:r>
              <a:rPr lang="en-US" sz="2000" b="1" dirty="0">
                <a:latin typeface="Courier New" panose="02070309020205020404" pitchFamily="49" charset="0"/>
                <a:cs typeface="Courier New" panose="02070309020205020404" pitchFamily="49" charset="0"/>
              </a:rPr>
              <a:t>BIOS_CONTROL[SMM_BWP] </a:t>
            </a:r>
            <a:r>
              <a:rPr lang="en-US" sz="2000" b="1" dirty="0">
                <a:latin typeface="Courier New" panose="02070309020205020404" pitchFamily="49" charset="0"/>
                <a:cs typeface="Courier New" panose="02070309020205020404" pitchFamily="49" charset="0"/>
                <a:sym typeface="Wingdings" panose="05000000000000000000" pitchFamily="2" charset="2"/>
              </a:rPr>
              <a:t> 1</a:t>
            </a:r>
            <a:endParaRPr lang="en-US" sz="2000" b="1" dirty="0">
              <a:latin typeface="Courier New" panose="02070309020205020404" pitchFamily="49" charset="0"/>
              <a:cs typeface="Courier New" panose="02070309020205020404" pitchFamily="49" charset="0"/>
            </a:endParaRPr>
          </a:p>
          <a:p>
            <a:pPr marL="342900" lvl="0" indent="-342900">
              <a:spcBef>
                <a:spcPts val="600"/>
              </a:spcBef>
              <a:buFont typeface="Arial" panose="020B0604020202020204" pitchFamily="34" charset="0"/>
              <a:buChar char="•"/>
            </a:pPr>
            <a:r>
              <a:rPr lang="en-US" sz="2000" dirty="0"/>
              <a:t>Program SPI flash protected ranges (</a:t>
            </a:r>
            <a:r>
              <a:rPr lang="en-US" sz="2000" b="1" dirty="0" err="1">
                <a:latin typeface="Courier New" panose="02070309020205020404" pitchFamily="49" charset="0"/>
                <a:cs typeface="Courier New" panose="02070309020205020404" pitchFamily="49" charset="0"/>
              </a:rPr>
              <a:t>PRx</a:t>
            </a:r>
            <a:r>
              <a:rPr lang="en-US" sz="2000" dirty="0"/>
              <a:t>) to cover BIOS range</a:t>
            </a:r>
          </a:p>
          <a:p>
            <a:pPr lvl="0"/>
            <a:endParaRPr lang="en-US" sz="2000" b="1" dirty="0">
              <a:cs typeface="Courier New" pitchFamily="49" charset="0"/>
            </a:endParaRPr>
          </a:p>
          <a:p>
            <a:r>
              <a:rPr lang="en-US" sz="2000" b="1" dirty="0">
                <a:cs typeface="Courier New" pitchFamily="49" charset="0"/>
              </a:rPr>
              <a:t>References:</a:t>
            </a:r>
            <a:r>
              <a:rPr lang="en-US" sz="2400" dirty="0">
                <a:cs typeface="Courier New" pitchFamily="49" charset="0"/>
              </a:rPr>
              <a:t> </a:t>
            </a:r>
            <a:r>
              <a:rPr lang="en-US" sz="1600" dirty="0">
                <a:hlinkClick r:id="rId3"/>
              </a:rPr>
              <a:t>Persistent BIOS Infection</a:t>
            </a:r>
            <a:r>
              <a:rPr lang="en-US" sz="1600" dirty="0"/>
              <a:t> (used </a:t>
            </a:r>
            <a:r>
              <a:rPr lang="en-US" sz="1600" dirty="0">
                <a:hlinkClick r:id="rId4"/>
              </a:rPr>
              <a:t>flashrom</a:t>
            </a:r>
            <a:r>
              <a:rPr lang="en-US" sz="1600" dirty="0"/>
              <a:t> on legacy BIOS), </a:t>
            </a:r>
            <a:r>
              <a:rPr lang="en-US" sz="1600" dirty="0">
                <a:hlinkClick r:id="rId5"/>
              </a:rPr>
              <a:t>Evil Maid Just Got Angrier</a:t>
            </a:r>
            <a:r>
              <a:rPr lang="en-US" sz="1600" dirty="0"/>
              <a:t>, </a:t>
            </a:r>
            <a:r>
              <a:rPr lang="en-US" sz="1600" u="sng" dirty="0">
                <a:hlinkClick r:id="rId6"/>
              </a:rPr>
              <a:t>BIOS Chronomancy</a:t>
            </a:r>
            <a:r>
              <a:rPr lang="en-US" sz="1600" dirty="0"/>
              <a:t>, </a:t>
            </a:r>
            <a:r>
              <a:rPr lang="en-US" sz="1600" dirty="0">
                <a:hlinkClick r:id="rId7"/>
              </a:rPr>
              <a:t>A Tale Of One Software Bypass Of Windows 8 Secure Boot</a:t>
            </a:r>
            <a:endParaRPr lang="en-US" sz="1600" dirty="0"/>
          </a:p>
        </p:txBody>
      </p:sp>
    </p:spTree>
    <p:extLst>
      <p:ext uri="{BB962C8B-B14F-4D97-AF65-F5344CB8AC3E}">
        <p14:creationId xmlns:p14="http://schemas.microsoft.com/office/powerpoint/2010/main" val="285836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a:latin typeface="Courier New" panose="02070309020205020404" pitchFamily="49" charset="0"/>
                <a:cs typeface="Courier New" panose="02070309020205020404" pitchFamily="49" charset="0"/>
              </a:rPr>
              <a:t>common.bios_wp</a:t>
            </a:r>
          </a:p>
        </p:txBody>
      </p:sp>
      <p:sp>
        <p:nvSpPr>
          <p:cNvPr id="3" name="Content Placeholder 2"/>
          <p:cNvSpPr>
            <a:spLocks noGrp="1"/>
          </p:cNvSpPr>
          <p:nvPr>
            <p:ph idx="1"/>
          </p:nvPr>
        </p:nvSpPr>
        <p:spPr>
          <a:xfrm>
            <a:off x="461190" y="1429406"/>
            <a:ext cx="8167794" cy="5065986"/>
          </a:xfrm>
        </p:spPr>
        <p:txBody>
          <a:bodyPr>
            <a:noAutofit/>
          </a:bodyPr>
          <a:lstStyle/>
          <a:p>
            <a:pPr>
              <a:spcBef>
                <a:spcPts val="0"/>
              </a:spcBef>
            </a:pPr>
            <a:r>
              <a:rPr lang="en-US" sz="1200" dirty="0">
                <a:solidFill>
                  <a:schemeClr val="tx1"/>
                </a:solidFill>
                <a:latin typeface="Courier New" panose="02070309020205020404" pitchFamily="49" charset="0"/>
                <a:cs typeface="Courier New" panose="02070309020205020404" pitchFamily="49" charset="0"/>
              </a:rPr>
              <a:t>[*] running module: </a:t>
            </a:r>
            <a:r>
              <a:rPr lang="en-US" sz="1200" dirty="0" err="1">
                <a:solidFill>
                  <a:schemeClr val="tx1"/>
                </a:solidFill>
                <a:latin typeface="Courier New" panose="02070309020205020404" pitchFamily="49" charset="0"/>
                <a:cs typeface="Courier New" panose="02070309020205020404" pitchFamily="49" charset="0"/>
              </a:rPr>
              <a:t>chipsec.modules.common.bios_wp</a:t>
            </a:r>
            <a:endParaRPr lang="en-US" sz="1200" dirty="0">
              <a:solidFill>
                <a:schemeClr val="tx1"/>
              </a:solidFill>
              <a:latin typeface="Courier New" panose="02070309020205020404" pitchFamily="49" charset="0"/>
              <a:cs typeface="Courier New" panose="02070309020205020404" pitchFamily="49" charset="0"/>
            </a:endParaRP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Module: BIOS Region Write Protection</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Control = 0x02</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[05] SMM_BWP = 0 (SMM BIOS Write Protection)</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[04] TSS     = 0 (Top Swap Status)</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[01] BLE     = 1 (BIOS Lock Enable)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[00] BIOSWE  = 0 (BIOS Write Enable)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Enhanced SMM BIOS region write protection has not been enabled (SMM_BWP is not used)</a:t>
            </a:r>
          </a:p>
          <a:p>
            <a:pPr>
              <a:spcBef>
                <a:spcPts val="0"/>
              </a:spcBef>
            </a:pPr>
            <a:endParaRPr lang="en-US" sz="1200" dirty="0">
              <a:solidFill>
                <a:schemeClr val="tx1"/>
              </a:solidFill>
              <a:latin typeface="Courier New" panose="02070309020205020404" pitchFamily="49" charset="0"/>
              <a:cs typeface="Courier New" panose="02070309020205020404" pitchFamily="49" charset="0"/>
            </a:endParaRP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Region: Base = 0x00500000, Limit = 0x007FFFFF</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SPI Protected Ranges</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err="1">
                <a:solidFill>
                  <a:schemeClr val="tx1"/>
                </a:solidFill>
                <a:latin typeface="Courier New" panose="02070309020205020404" pitchFamily="49" charset="0"/>
                <a:cs typeface="Courier New" panose="02070309020205020404" pitchFamily="49" charset="0"/>
              </a:rPr>
              <a:t>PRx</a:t>
            </a:r>
            <a:r>
              <a:rPr lang="en-US" sz="1200" dirty="0">
                <a:solidFill>
                  <a:schemeClr val="tx1"/>
                </a:solidFill>
                <a:latin typeface="Courier New" panose="02070309020205020404" pitchFamily="49" charset="0"/>
                <a:cs typeface="Courier New" panose="02070309020205020404" pitchFamily="49" charset="0"/>
              </a:rPr>
              <a:t> (offset) | Value    | Base     | Limit    | WP? | RP?</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PR0 (74)     | 87FF0780 | 00780000 | 007FF000 | 1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PR1 (78)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PR2 (7C)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PR3 (80)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PR4 (84)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SPI protected ranges write-protect parts of BIOS region (other parts of BIOS can be modified)</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should enable all available SMM based write protection mechanisms or configure SPI protected ranges to protect the entire BIOS region</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 FAILED: BIOS is NOT protected completely</a:t>
            </a:r>
          </a:p>
        </p:txBody>
      </p:sp>
      <p:sp>
        <p:nvSpPr>
          <p:cNvPr id="6" name="Rectangle 5"/>
          <p:cNvSpPr/>
          <p:nvPr/>
        </p:nvSpPr>
        <p:spPr>
          <a:xfrm>
            <a:off x="372781" y="1016139"/>
            <a:ext cx="5836854"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common.bios_wp</a:t>
            </a:r>
            <a:endParaRPr lang="en-US" b="1" dirty="0">
              <a:cs typeface="Courier New" pitchFamily="49" charset="0"/>
            </a:endParaRPr>
          </a:p>
        </p:txBody>
      </p:sp>
      <p:cxnSp>
        <p:nvCxnSpPr>
          <p:cNvPr id="7" name="Straight Connector 6"/>
          <p:cNvCxnSpPr/>
          <p:nvPr/>
        </p:nvCxnSpPr>
        <p:spPr>
          <a:xfrm>
            <a:off x="420414" y="3468414"/>
            <a:ext cx="8219089"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5674" y="5817404"/>
            <a:ext cx="8219089"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6720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SMI Suppression Attack (If SMM Based BIOS WP is Not Used)</a:t>
            </a:r>
          </a:p>
        </p:txBody>
      </p:sp>
      <p:sp>
        <p:nvSpPr>
          <p:cNvPr id="3" name="Rectangle 2"/>
          <p:cNvSpPr/>
          <p:nvPr/>
        </p:nvSpPr>
        <p:spPr>
          <a:xfrm>
            <a:off x="457200" y="1637705"/>
            <a:ext cx="8382000" cy="4708981"/>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000" dirty="0"/>
              <a:t>Some systems write-protect BIOS by disabling BIOS Write-Enable (</a:t>
            </a:r>
            <a:r>
              <a:rPr lang="en-US" sz="2000" b="1" dirty="0">
                <a:latin typeface="Courier New" panose="02070309020205020404" pitchFamily="49" charset="0"/>
                <a:cs typeface="Courier New" panose="02070309020205020404" pitchFamily="49" charset="0"/>
              </a:rPr>
              <a:t>BIOSWE</a:t>
            </a:r>
            <a:r>
              <a:rPr lang="en-US" sz="2000" dirty="0"/>
              <a:t>) and setting BIOS Lock Enable (</a:t>
            </a:r>
            <a:r>
              <a:rPr lang="en-US" sz="2000" b="1" dirty="0">
                <a:latin typeface="Courier New" panose="02070309020205020404" pitchFamily="49" charset="0"/>
                <a:cs typeface="Courier New" panose="02070309020205020404" pitchFamily="49" charset="0"/>
              </a:rPr>
              <a:t>BLE</a:t>
            </a:r>
            <a:r>
              <a:rPr lang="en-US" sz="2000" dirty="0"/>
              <a:t>) but don’t use SMM based write-protection </a:t>
            </a:r>
            <a:r>
              <a:rPr lang="en-US" sz="2000" b="1" dirty="0">
                <a:latin typeface="Courier New" panose="02070309020205020404" pitchFamily="49" charset="0"/>
                <a:cs typeface="Courier New" panose="02070309020205020404" pitchFamily="49" charset="0"/>
              </a:rPr>
              <a:t>BIOS_CONTROL[SMM_BWP]</a:t>
            </a:r>
          </a:p>
          <a:p>
            <a:pPr marL="285750" lvl="0" indent="-285750">
              <a:spcBef>
                <a:spcPts val="600"/>
              </a:spcBef>
              <a:buFont typeface="Arial" panose="020B0604020202020204" pitchFamily="34" charset="0"/>
              <a:buChar char="•"/>
            </a:pPr>
            <a:r>
              <a:rPr lang="en-US" sz="2000" dirty="0"/>
              <a:t>SMI event is generated when Update SW writes </a:t>
            </a:r>
            <a:r>
              <a:rPr lang="en-US" sz="2000" b="1" dirty="0">
                <a:latin typeface="Courier New" panose="02070309020205020404" pitchFamily="49" charset="0"/>
                <a:cs typeface="Courier New" panose="02070309020205020404" pitchFamily="49" charset="0"/>
              </a:rPr>
              <a:t>BIOSWE=1</a:t>
            </a:r>
          </a:p>
          <a:p>
            <a:pPr marL="285750" lvl="0" indent="-285750">
              <a:spcBef>
                <a:spcPts val="600"/>
              </a:spcBef>
              <a:buFont typeface="Arial" panose="020B0604020202020204" pitchFamily="34" charset="0"/>
              <a:buChar char="•"/>
            </a:pPr>
            <a:r>
              <a:rPr lang="en-US" sz="2000" dirty="0"/>
              <a:t>Possible attack against this configuration is to block SMI events</a:t>
            </a:r>
          </a:p>
          <a:p>
            <a:pPr marL="285750" lvl="0" indent="-285750">
              <a:spcBef>
                <a:spcPts val="600"/>
              </a:spcBef>
              <a:buFont typeface="Arial" panose="020B0604020202020204" pitchFamily="34" charset="0"/>
              <a:buChar char="•"/>
            </a:pPr>
            <a:r>
              <a:rPr lang="en-US" sz="2000" dirty="0"/>
              <a:t>E.g. disable all chipset sources of SMI: clear </a:t>
            </a:r>
            <a:r>
              <a:rPr lang="en-US" sz="2000" b="1" dirty="0">
                <a:latin typeface="Courier New" panose="02070309020205020404" pitchFamily="49" charset="0"/>
                <a:cs typeface="Courier New" panose="02070309020205020404" pitchFamily="49" charset="0"/>
              </a:rPr>
              <a:t>SMI_EN[GBL_SMI_EN]</a:t>
            </a:r>
            <a:r>
              <a:rPr lang="en-US" sz="2000" dirty="0"/>
              <a:t> if BIOS didn’t set </a:t>
            </a:r>
            <a:r>
              <a:rPr lang="en-US" sz="2000" b="1" dirty="0">
                <a:latin typeface="Courier New" panose="02070309020205020404" pitchFamily="49" charset="0"/>
                <a:cs typeface="Courier New" panose="02070309020205020404" pitchFamily="49" charset="0"/>
              </a:rPr>
              <a:t>GBL_SMI_LOCK</a:t>
            </a:r>
            <a:r>
              <a:rPr lang="en-US" sz="2000" dirty="0"/>
              <a:t>: </a:t>
            </a:r>
            <a:r>
              <a:rPr lang="en-US" sz="2000" dirty="0">
                <a:hlinkClick r:id=""/>
              </a:rPr>
              <a:t>Setup for Failure: Defeating </a:t>
            </a:r>
            <a:r>
              <a:rPr lang="en-US" sz="2000" dirty="0" err="1">
                <a:hlinkClick r:id=""/>
              </a:rPr>
              <a:t>SecureBoot</a:t>
            </a:r>
            <a:endParaRPr lang="en-US" sz="2000" dirty="0"/>
          </a:p>
          <a:p>
            <a:pPr marL="285750" lvl="0" indent="-285750">
              <a:spcBef>
                <a:spcPts val="600"/>
              </a:spcBef>
              <a:buFont typeface="Arial" panose="020B0604020202020204" pitchFamily="34" charset="0"/>
              <a:buChar char="•"/>
            </a:pPr>
            <a:r>
              <a:rPr lang="en-US" sz="2000" b="1" dirty="0"/>
              <a:t>Another variant</a:t>
            </a:r>
            <a:r>
              <a:rPr lang="en-US" sz="2000" dirty="0"/>
              <a:t> is to disable specific </a:t>
            </a:r>
            <a:r>
              <a:rPr lang="en-US" sz="2000" b="1" dirty="0"/>
              <a:t>TCO SMI</a:t>
            </a:r>
            <a:r>
              <a:rPr lang="en-US" sz="2000" dirty="0"/>
              <a:t> source used for </a:t>
            </a:r>
            <a:r>
              <a:rPr lang="en-US" sz="2000" b="1" dirty="0">
                <a:latin typeface="Courier New" panose="02070309020205020404" pitchFamily="49" charset="0"/>
                <a:cs typeface="Courier New" panose="02070309020205020404" pitchFamily="49" charset="0"/>
              </a:rPr>
              <a:t>BIOSWE/BLE</a:t>
            </a:r>
            <a:r>
              <a:rPr lang="en-US" sz="2000" dirty="0"/>
              <a:t> (clear </a:t>
            </a:r>
            <a:r>
              <a:rPr lang="en-US" sz="2000" b="1" dirty="0">
                <a:latin typeface="Courier New" panose="02070309020205020404" pitchFamily="49" charset="0"/>
                <a:cs typeface="Courier New" panose="02070309020205020404" pitchFamily="49" charset="0"/>
              </a:rPr>
              <a:t>TCO_EN</a:t>
            </a:r>
            <a:r>
              <a:rPr lang="en-US" sz="2000" dirty="0"/>
              <a:t> in </a:t>
            </a:r>
            <a:r>
              <a:rPr lang="en-US" sz="2000" b="1" dirty="0">
                <a:latin typeface="Courier New" panose="02070309020205020404" pitchFamily="49" charset="0"/>
                <a:cs typeface="Courier New" panose="02070309020205020404" pitchFamily="49" charset="0"/>
              </a:rPr>
              <a:t>SMI_EN </a:t>
            </a:r>
            <a:r>
              <a:rPr lang="en-US" sz="2000" dirty="0"/>
              <a:t>if BIOS didn’t set </a:t>
            </a:r>
            <a:r>
              <a:rPr lang="en-US" sz="2000" b="1" dirty="0">
                <a:latin typeface="Courier New" panose="02070309020205020404" pitchFamily="49" charset="0"/>
                <a:cs typeface="Courier New" panose="02070309020205020404" pitchFamily="49" charset="0"/>
              </a:rPr>
              <a:t>TCO_LCK</a:t>
            </a:r>
            <a:r>
              <a:rPr lang="en-US" sz="2000" dirty="0"/>
              <a:t>)</a:t>
            </a:r>
          </a:p>
          <a:p>
            <a:pPr marL="285750" lvl="0" indent="-285750">
              <a:buFont typeface="Arial" panose="020B0604020202020204" pitchFamily="34" charset="0"/>
              <a:buChar char="•"/>
            </a:pPr>
            <a:endParaRPr lang="en-US" sz="2000" dirty="0"/>
          </a:p>
          <a:p>
            <a:pPr lvl="0"/>
            <a:r>
              <a:rPr lang="en-US" sz="2000" b="1" dirty="0">
                <a:cs typeface="Courier New" pitchFamily="49" charset="0"/>
              </a:rPr>
              <a:t>Mitigations: </a:t>
            </a:r>
            <a:endParaRPr lang="en-US" sz="2000" dirty="0">
              <a:cs typeface="Courier New" pitchFamily="49" charset="0"/>
            </a:endParaRPr>
          </a:p>
          <a:p>
            <a:pPr marL="342900" lvl="0" indent="-342900">
              <a:buFont typeface="Arial" panose="020B0604020202020204" pitchFamily="34" charset="0"/>
              <a:buChar char="•"/>
            </a:pPr>
            <a:r>
              <a:rPr lang="en-US" sz="2000" dirty="0">
                <a:cs typeface="Courier New" pitchFamily="49" charset="0"/>
              </a:rPr>
              <a:t>Set </a:t>
            </a:r>
            <a:r>
              <a:rPr lang="en-US" sz="2000" b="1" dirty="0">
                <a:latin typeface="Courier New" panose="02070309020205020404" pitchFamily="49" charset="0"/>
                <a:cs typeface="Courier New" panose="02070309020205020404" pitchFamily="49" charset="0"/>
              </a:rPr>
              <a:t>BIOS_CONTROL[SMM_BWP] </a:t>
            </a:r>
            <a:r>
              <a:rPr lang="en-US" sz="2000" b="1" dirty="0">
                <a:latin typeface="Courier New" panose="02070309020205020404" pitchFamily="49" charset="0"/>
                <a:cs typeface="Courier New" panose="02070309020205020404" pitchFamily="49" charset="0"/>
                <a:sym typeface="Wingdings" panose="05000000000000000000" pitchFamily="2" charset="2"/>
              </a:rPr>
              <a:t> 1 </a:t>
            </a:r>
            <a:r>
              <a:rPr lang="en-US" sz="2000" dirty="0"/>
              <a:t>and lock SMI configuration (set </a:t>
            </a:r>
            <a:r>
              <a:rPr lang="en-US" sz="2000" b="1" dirty="0">
                <a:latin typeface="Courier New" panose="02070309020205020404" pitchFamily="49" charset="0"/>
                <a:cs typeface="Courier New" panose="02070309020205020404" pitchFamily="49" charset="0"/>
              </a:rPr>
              <a:t>GBL_SMI_LCK, TCO_LCK</a:t>
            </a:r>
            <a:r>
              <a:rPr lang="en-US" sz="2000" dirty="0"/>
              <a:t>)</a:t>
            </a:r>
          </a:p>
        </p:txBody>
      </p:sp>
    </p:spTree>
    <p:extLst>
      <p:ext uri="{BB962C8B-B14F-4D97-AF65-F5344CB8AC3E}">
        <p14:creationId xmlns:p14="http://schemas.microsoft.com/office/powerpoint/2010/main" val="3971227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common.bios_smi</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388883" y="2020378"/>
            <a:ext cx="8513380"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chipsec.modules.common.bios_smi</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SMI Events Configuration</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SMM BIOS region write protection has not been enabled (SMM_BWP is not used)</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PMBASE (ACPI I/O Base) = 0x0400</a:t>
            </a:r>
          </a:p>
          <a:p>
            <a:pPr>
              <a:spcBef>
                <a:spcPts val="0"/>
              </a:spcBef>
            </a:pPr>
            <a:r>
              <a:rPr lang="en-US" sz="1400" dirty="0">
                <a:latin typeface="Courier New" panose="02070309020205020404" pitchFamily="49" charset="0"/>
                <a:cs typeface="Courier New" panose="02070309020205020404" pitchFamily="49" charset="0"/>
              </a:rPr>
              <a:t>[*] SMI_EN (SMI Control and Enable) register [I/O port 0x430] = 0x00002033</a:t>
            </a:r>
          </a:p>
          <a:p>
            <a:pPr>
              <a:spcBef>
                <a:spcPts val="0"/>
              </a:spcBef>
            </a:pPr>
            <a:r>
              <a:rPr lang="en-US" sz="1400" dirty="0">
                <a:latin typeface="Courier New" panose="02070309020205020404" pitchFamily="49" charset="0"/>
                <a:cs typeface="Courier New" panose="02070309020205020404" pitchFamily="49" charset="0"/>
              </a:rPr>
              <a:t>    [13] TCO_EN (TCO Enable)            = 1</a:t>
            </a:r>
          </a:p>
          <a:p>
            <a:pPr>
              <a:spcBef>
                <a:spcPts val="0"/>
              </a:spcBef>
            </a:pPr>
            <a:r>
              <a:rPr lang="en-US" sz="1400" dirty="0">
                <a:latin typeface="Courier New" panose="02070309020205020404" pitchFamily="49" charset="0"/>
                <a:cs typeface="Courier New" panose="02070309020205020404" pitchFamily="49" charset="0"/>
              </a:rPr>
              <a:t>    [00] GBL_SMI_EN (Global SMI Enable) = 1</a:t>
            </a:r>
          </a:p>
          <a:p>
            <a:pPr>
              <a:spcBef>
                <a:spcPts val="0"/>
              </a:spcBef>
            </a:pPr>
            <a:r>
              <a:rPr lang="en-US" sz="1400" dirty="0">
                <a:latin typeface="Courier New" panose="02070309020205020404" pitchFamily="49" charset="0"/>
                <a:cs typeface="Courier New" panose="02070309020205020404" pitchFamily="49" charset="0"/>
              </a:rPr>
              <a:t>[+] All required SMI events are enabled</a:t>
            </a:r>
          </a:p>
          <a:p>
            <a:pPr>
              <a:spcBef>
                <a:spcPts val="0"/>
              </a:spcBef>
            </a:pPr>
            <a:r>
              <a:rPr lang="en-US" sz="1400" dirty="0">
                <a:latin typeface="Courier New" panose="02070309020205020404" pitchFamily="49" charset="0"/>
                <a:cs typeface="Courier New" panose="02070309020205020404" pitchFamily="49" charset="0"/>
              </a:rPr>
              <a:t>[*] TCOBASE (TCO I/O Base) = 0x0460</a:t>
            </a:r>
          </a:p>
          <a:p>
            <a:pPr>
              <a:spcBef>
                <a:spcPts val="0"/>
              </a:spcBef>
            </a:pPr>
            <a:r>
              <a:rPr lang="en-US" sz="1400" dirty="0">
                <a:latin typeface="Courier New" panose="02070309020205020404" pitchFamily="49" charset="0"/>
                <a:cs typeface="Courier New" panose="02070309020205020404" pitchFamily="49" charset="0"/>
              </a:rPr>
              <a:t>[*] TCO1_CNT (TCO1 Control) register [I/O port 0x468] = 0x1800</a:t>
            </a:r>
          </a:p>
          <a:p>
            <a:pPr>
              <a:spcBef>
                <a:spcPts val="0"/>
              </a:spcBef>
            </a:pPr>
            <a:r>
              <a:rPr lang="en-US" sz="1400" dirty="0">
                <a:latin typeface="Courier New" panose="02070309020205020404" pitchFamily="49" charset="0"/>
                <a:cs typeface="Courier New" panose="02070309020205020404" pitchFamily="49" charset="0"/>
              </a:rPr>
              <a:t>    [12] TCO_LOCK = 1</a:t>
            </a:r>
          </a:p>
          <a:p>
            <a:pPr>
              <a:spcBef>
                <a:spcPts val="0"/>
              </a:spcBef>
            </a:pPr>
            <a:r>
              <a:rPr lang="en-US" sz="1400" dirty="0">
                <a:latin typeface="Courier New" panose="02070309020205020404" pitchFamily="49" charset="0"/>
                <a:cs typeface="Courier New" panose="02070309020205020404" pitchFamily="49" charset="0"/>
              </a:rPr>
              <a:t>[+] TCO SMI configuration is locked</a:t>
            </a:r>
          </a:p>
          <a:p>
            <a:pPr>
              <a:spcBef>
                <a:spcPts val="0"/>
              </a:spcBef>
            </a:pPr>
            <a:r>
              <a:rPr lang="en-US" sz="1400" dirty="0">
                <a:latin typeface="Courier New" panose="02070309020205020404" pitchFamily="49" charset="0"/>
                <a:cs typeface="Courier New" panose="02070309020205020404" pitchFamily="49" charset="0"/>
              </a:rPr>
              <a:t>[*] GEN_PMCON_1 (General PM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1) register [BDF 0:31:0 + 0xA0] = 0x0A14</a:t>
            </a:r>
          </a:p>
          <a:p>
            <a:pPr>
              <a:spcBef>
                <a:spcPts val="0"/>
              </a:spcBef>
            </a:pPr>
            <a:r>
              <a:rPr lang="en-US" sz="1400" dirty="0">
                <a:latin typeface="Courier New" panose="02070309020205020404" pitchFamily="49" charset="0"/>
                <a:cs typeface="Courier New" panose="02070309020205020404" pitchFamily="49" charset="0"/>
              </a:rPr>
              <a:t>    [04] SMI_LOCK = 1</a:t>
            </a:r>
          </a:p>
          <a:p>
            <a:pPr>
              <a:spcBef>
                <a:spcPts val="0"/>
              </a:spcBef>
            </a:pPr>
            <a:r>
              <a:rPr lang="en-US" sz="1400" dirty="0">
                <a:latin typeface="Courier New" panose="02070309020205020404" pitchFamily="49" charset="0"/>
                <a:cs typeface="Courier New" panose="02070309020205020404" pitchFamily="49" charset="0"/>
              </a:rPr>
              <a:t>[+] SMI events global configuration is locked</a:t>
            </a:r>
          </a:p>
          <a:p>
            <a:pPr>
              <a:spcBef>
                <a:spcPts val="0"/>
              </a:spcBef>
            </a:pPr>
            <a:r>
              <a:rPr lang="en-US" sz="1400" b="1" dirty="0">
                <a:latin typeface="Courier New" panose="02070309020205020404" pitchFamily="49" charset="0"/>
                <a:cs typeface="Courier New" panose="02070309020205020404" pitchFamily="49" charset="0"/>
              </a:rPr>
              <a:t>[+] PASSED: All required SMI sources seem to be enabled and locked!</a:t>
            </a:r>
          </a:p>
        </p:txBody>
      </p:sp>
      <p:sp>
        <p:nvSpPr>
          <p:cNvPr id="4" name="Rectangle 3"/>
          <p:cNvSpPr/>
          <p:nvPr/>
        </p:nvSpPr>
        <p:spPr>
          <a:xfrm>
            <a:off x="372781" y="13717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common.bios_smi</a:t>
            </a:r>
            <a:endParaRPr lang="en-US" b="1" dirty="0">
              <a:cs typeface="Courier New" pitchFamily="49" charset="0"/>
            </a:endParaRPr>
          </a:p>
        </p:txBody>
      </p:sp>
    </p:spTree>
    <p:extLst>
      <p:ext uri="{BB962C8B-B14F-4D97-AF65-F5344CB8AC3E}">
        <p14:creationId xmlns:p14="http://schemas.microsoft.com/office/powerpoint/2010/main" val="2582539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Unlocked SPI Flash </a:t>
            </a:r>
            <a:r>
              <a:rPr lang="en-US" dirty="0" err="1"/>
              <a:t>Config</a:t>
            </a:r>
            <a:r>
              <a:rPr lang="en-US" dirty="0"/>
              <a:t>. / </a:t>
            </a:r>
            <a:r>
              <a:rPr lang="en-US" dirty="0" err="1"/>
              <a:t>PRx</a:t>
            </a:r>
            <a:endParaRPr lang="en-US" dirty="0"/>
          </a:p>
        </p:txBody>
      </p:sp>
      <p:sp>
        <p:nvSpPr>
          <p:cNvPr id="3" name="Rectangle 2"/>
          <p:cNvSpPr/>
          <p:nvPr/>
        </p:nvSpPr>
        <p:spPr>
          <a:xfrm>
            <a:off x="457200" y="1290965"/>
            <a:ext cx="8382000" cy="4678204"/>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400" dirty="0"/>
              <a:t>Some BIOS rely on SPI </a:t>
            </a:r>
            <a:r>
              <a:rPr lang="en-US" sz="2400" i="1" dirty="0"/>
              <a:t>Protected Ranges</a:t>
            </a:r>
            <a:r>
              <a:rPr lang="en-US" sz="2400" dirty="0"/>
              <a:t> (</a:t>
            </a:r>
            <a:r>
              <a:rPr lang="en-US" sz="2400" b="1" dirty="0">
                <a:latin typeface="Courier New" panose="02070309020205020404" pitchFamily="49" charset="0"/>
                <a:cs typeface="Courier New" panose="02070309020205020404" pitchFamily="49" charset="0"/>
              </a:rPr>
              <a:t>PR0-PR4</a:t>
            </a:r>
            <a:r>
              <a:rPr lang="en-US" sz="2400" dirty="0"/>
              <a:t> registers in SPI MMIO) to provide write protection of regions of SPI Flash</a:t>
            </a:r>
          </a:p>
          <a:p>
            <a:pPr marL="285750" lvl="0" indent="-285750">
              <a:spcBef>
                <a:spcPts val="600"/>
              </a:spcBef>
              <a:buFont typeface="Arial" panose="020B0604020202020204" pitchFamily="34" charset="0"/>
              <a:buChar char="•"/>
            </a:pPr>
            <a:r>
              <a:rPr lang="en-US" sz="2400" dirty="0"/>
              <a:t>SPI Flash Controller configuration including </a:t>
            </a:r>
            <a:r>
              <a:rPr lang="en-US" sz="2400" b="1" dirty="0" err="1">
                <a:latin typeface="Courier New" panose="02070309020205020404" pitchFamily="49" charset="0"/>
                <a:cs typeface="Courier New" panose="02070309020205020404" pitchFamily="49" charset="0"/>
              </a:rPr>
              <a:t>PRx</a:t>
            </a:r>
            <a:r>
              <a:rPr lang="en-US" sz="2400" dirty="0"/>
              <a:t> has to be locked down by BIOS via Flash Lockdown</a:t>
            </a:r>
          </a:p>
          <a:p>
            <a:pPr marL="285750" lvl="0" indent="-285750">
              <a:spcBef>
                <a:spcPts val="600"/>
              </a:spcBef>
              <a:buFont typeface="Arial" panose="020B0604020202020204" pitchFamily="34" charset="0"/>
              <a:buChar char="•"/>
            </a:pPr>
            <a:r>
              <a:rPr lang="en-US" sz="2400" dirty="0"/>
              <a:t>If BIOS doesn’t lock SPI Controller configuration (by </a:t>
            </a:r>
            <a:r>
              <a:rPr lang="en-US" sz="2400" dirty="0">
                <a:cs typeface="Courier New" pitchFamily="49" charset="0"/>
              </a:rPr>
              <a:t>setting </a:t>
            </a:r>
            <a:r>
              <a:rPr lang="en-US" sz="2400" b="1" dirty="0">
                <a:latin typeface="Courier New" panose="02070309020205020404" pitchFamily="49" charset="0"/>
                <a:cs typeface="Courier New" panose="02070309020205020404" pitchFamily="49" charset="0"/>
              </a:rPr>
              <a:t>FLOCKDN</a:t>
            </a:r>
            <a:r>
              <a:rPr lang="en-US" sz="2400" dirty="0">
                <a:cs typeface="Courier New" pitchFamily="49" charset="0"/>
              </a:rPr>
              <a:t> bit in </a:t>
            </a:r>
            <a:r>
              <a:rPr lang="en-US" sz="2400" b="1" dirty="0">
                <a:latin typeface="Courier New" panose="02070309020205020404" pitchFamily="49" charset="0"/>
                <a:cs typeface="Courier New" panose="02070309020205020404" pitchFamily="49" charset="0"/>
              </a:rPr>
              <a:t>HSFS</a:t>
            </a:r>
            <a:r>
              <a:rPr lang="en-US" sz="2400" dirty="0">
                <a:cs typeface="Courier New" pitchFamily="49" charset="0"/>
              </a:rPr>
              <a:t> SPI MMIO register</a:t>
            </a:r>
            <a:r>
              <a:rPr lang="en-US" sz="2400" dirty="0"/>
              <a:t>), malware can disable SPI protected ranges re-enabling write access to SPI Flash</a:t>
            </a:r>
          </a:p>
          <a:p>
            <a:pPr lvl="0"/>
            <a:endParaRPr lang="en-US" sz="2400" b="1" dirty="0">
              <a:cs typeface="Courier New" pitchFamily="49" charset="0"/>
            </a:endParaRPr>
          </a:p>
          <a:p>
            <a:pPr lvl="0"/>
            <a:r>
              <a:rPr lang="en-US" sz="2400" b="1" dirty="0">
                <a:cs typeface="Courier New" pitchFamily="49" charset="0"/>
              </a:rPr>
              <a:t>Mitigations: </a:t>
            </a:r>
            <a:endParaRPr lang="en-US" sz="2400" dirty="0">
              <a:cs typeface="Courier New" pitchFamily="49" charset="0"/>
            </a:endParaRPr>
          </a:p>
          <a:p>
            <a:pPr marL="342900" lvl="0" indent="-342900">
              <a:buFont typeface="Arial" panose="020B0604020202020204" pitchFamily="34" charset="0"/>
              <a:buChar char="•"/>
            </a:pPr>
            <a:r>
              <a:rPr lang="en-US" sz="2400" dirty="0">
                <a:cs typeface="Courier New" pitchFamily="49" charset="0"/>
              </a:rPr>
              <a:t>Set </a:t>
            </a:r>
            <a:r>
              <a:rPr lang="en-US" sz="2400" b="1" dirty="0">
                <a:latin typeface="Courier New" panose="02070309020205020404" pitchFamily="49" charset="0"/>
                <a:cs typeface="Courier New" panose="02070309020205020404" pitchFamily="49" charset="0"/>
              </a:rPr>
              <a:t>HSFS[FLOCKDN] </a:t>
            </a:r>
            <a:r>
              <a:rPr lang="en-US" sz="2400" b="1" dirty="0">
                <a:latin typeface="Courier New" panose="02070309020205020404" pitchFamily="49" charset="0"/>
                <a:cs typeface="Courier New" panose="02070309020205020404" pitchFamily="49" charset="0"/>
                <a:sym typeface="Wingdings" panose="05000000000000000000" pitchFamily="2" charset="2"/>
              </a:rPr>
              <a:t> 1</a:t>
            </a:r>
            <a:endParaRPr lang="en-U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3269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common.spi_lock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44120" y="2859964"/>
            <a:ext cx="8242680" cy="1813636"/>
          </a:xfrm>
        </p:spPr>
        <p:txBody>
          <a:bodyPr>
            <a:noAutofit/>
          </a:bodyPr>
          <a:lstStyle/>
          <a:p>
            <a:r>
              <a:rPr lang="en-US" sz="1800" dirty="0">
                <a:latin typeface="Courier New" panose="02070309020205020404" pitchFamily="49" charset="0"/>
                <a:cs typeface="Courier New" panose="02070309020205020404" pitchFamily="49" charset="0"/>
              </a:rPr>
              <a:t>[*] running module: </a:t>
            </a:r>
            <a:r>
              <a:rPr lang="en-US" sz="1800" dirty="0" err="1">
                <a:latin typeface="Courier New" panose="02070309020205020404" pitchFamily="49" charset="0"/>
                <a:cs typeface="Courier New" panose="02070309020205020404" pitchFamily="49" charset="0"/>
              </a:rPr>
              <a:t>chipsec.modules.common.spi_lock</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Module: SPI Flash Controller Configuration Lock</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HSFSTS register = 0x0004E008</a:t>
            </a:r>
            <a:br>
              <a:rPr lang="en-US" sz="1800"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FLOCKDN = 1</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 PASSED: SPI Flash Controller configuration is locked</a:t>
            </a:r>
          </a:p>
        </p:txBody>
      </p:sp>
      <p:sp>
        <p:nvSpPr>
          <p:cNvPr id="4" name="Rectangle 3"/>
          <p:cNvSpPr/>
          <p:nvPr/>
        </p:nvSpPr>
        <p:spPr>
          <a:xfrm>
            <a:off x="372781" y="17400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common.spi_lock</a:t>
            </a:r>
            <a:endParaRPr lang="en-US" b="1" dirty="0">
              <a:cs typeface="Courier New" pitchFamily="49" charset="0"/>
            </a:endParaRPr>
          </a:p>
        </p:txBody>
      </p:sp>
    </p:spTree>
    <p:extLst>
      <p:ext uri="{BB962C8B-B14F-4D97-AF65-F5344CB8AC3E}">
        <p14:creationId xmlns:p14="http://schemas.microsoft.com/office/powerpoint/2010/main" val="515986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Insecure Access Permissions in SPI Flash Descriptor</a:t>
            </a:r>
          </a:p>
        </p:txBody>
      </p:sp>
      <p:sp>
        <p:nvSpPr>
          <p:cNvPr id="3" name="Content Placeholder 2"/>
          <p:cNvSpPr>
            <a:spLocks noGrp="1"/>
          </p:cNvSpPr>
          <p:nvPr>
            <p:ph idx="1"/>
          </p:nvPr>
        </p:nvSpPr>
        <p:spPr>
          <a:xfrm>
            <a:off x="454682" y="4433460"/>
            <a:ext cx="8232118" cy="2170545"/>
          </a:xfrm>
        </p:spPr>
        <p:txBody>
          <a:bodyPr>
            <a:normAutofit/>
          </a:bodyPr>
          <a:lstStyle/>
          <a:p>
            <a:pPr>
              <a:spcBef>
                <a:spcPts val="0"/>
              </a:spcBef>
            </a:pPr>
            <a:endParaRPr lang="en-US" sz="1400" dirty="0">
              <a:solidFill>
                <a:prstClr val="black"/>
              </a:solidFill>
              <a:latin typeface="Courier New" panose="02070309020205020404" pitchFamily="49" charset="0"/>
              <a:cs typeface="Courier New" panose="02070309020205020404" pitchFamily="49" charset="0"/>
            </a:endParaRPr>
          </a:p>
          <a:p>
            <a:pPr>
              <a:spcBef>
                <a:spcPts val="0"/>
              </a:spcBef>
            </a:pPr>
            <a:r>
              <a:rPr lang="en-US" sz="1400" dirty="0">
                <a:solidFill>
                  <a:prstClr val="black"/>
                </a:solidFill>
                <a:latin typeface="Courier New" panose="02070309020205020404" pitchFamily="49" charset="0"/>
                <a:cs typeface="Courier New" panose="02070309020205020404" pitchFamily="49" charset="0"/>
              </a:rPr>
              <a:t>Master Read/Write Access to Flash Regions</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Region                | CPU/BIOS | ME       | </a:t>
            </a:r>
            <a:r>
              <a:rPr lang="en-US" sz="1400" dirty="0" err="1">
                <a:solidFill>
                  <a:prstClr val="black"/>
                </a:solidFill>
                <a:latin typeface="Courier New" panose="02070309020205020404" pitchFamily="49" charset="0"/>
                <a:cs typeface="Courier New" panose="02070309020205020404" pitchFamily="49" charset="0"/>
              </a:rPr>
              <a:t>GBe</a:t>
            </a:r>
            <a:r>
              <a:rPr lang="en-US" sz="1400" dirty="0">
                <a:solidFill>
                  <a:prstClr val="black"/>
                </a:solidFill>
                <a:latin typeface="Courier New" panose="02070309020205020404" pitchFamily="49" charset="0"/>
                <a:cs typeface="Courier New" panose="02070309020205020404" pitchFamily="49" charset="0"/>
              </a:rPr>
              <a:t>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0 Flash Descriptor     | R        | R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1 BIOS                 | RW       |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p:txBody>
      </p:sp>
      <p:sp>
        <p:nvSpPr>
          <p:cNvPr id="6" name="Rectangle 5"/>
          <p:cNvSpPr/>
          <p:nvPr/>
        </p:nvSpPr>
        <p:spPr>
          <a:xfrm>
            <a:off x="366666" y="4544295"/>
            <a:ext cx="6158825" cy="1731817"/>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ular Callout 7"/>
          <p:cNvSpPr/>
          <p:nvPr/>
        </p:nvSpPr>
        <p:spPr>
          <a:xfrm>
            <a:off x="6761018" y="4705406"/>
            <a:ext cx="1925783" cy="709889"/>
          </a:xfrm>
          <a:prstGeom prst="wedgeRectCallout">
            <a:avLst>
              <a:gd name="adj1" fmla="val -152054"/>
              <a:gd name="adj2" fmla="val 7166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Access permissions to SPI flash descriptor</a:t>
            </a:r>
          </a:p>
        </p:txBody>
      </p:sp>
      <p:sp>
        <p:nvSpPr>
          <p:cNvPr id="4" name="Rectangle 3"/>
          <p:cNvSpPr/>
          <p:nvPr/>
        </p:nvSpPr>
        <p:spPr>
          <a:xfrm>
            <a:off x="366666" y="1600200"/>
            <a:ext cx="8320134" cy="2554545"/>
          </a:xfrm>
          <a:prstGeom prst="rect">
            <a:avLst/>
          </a:prstGeom>
        </p:spPr>
        <p:txBody>
          <a:bodyPr wrap="square">
            <a:spAutoFit/>
          </a:bodyPr>
          <a:lstStyle/>
          <a:p>
            <a:pPr marL="514350" indent="-514350">
              <a:buFont typeface="Arial" panose="020B0604020202020204" pitchFamily="34" charset="0"/>
              <a:buChar char="•"/>
            </a:pPr>
            <a:r>
              <a:rPr lang="en-US" sz="2000" dirty="0"/>
              <a:t>SPI flash memory is operating in descriptor mode, i.e. when valid flash descriptor is present in SPI flash</a:t>
            </a:r>
          </a:p>
          <a:p>
            <a:pPr marL="514350" indent="-514350">
              <a:buFont typeface="Arial" panose="020B0604020202020204" pitchFamily="34" charset="0"/>
              <a:buChar char="•"/>
            </a:pPr>
            <a:r>
              <a:rPr lang="en-US" sz="2000" dirty="0"/>
              <a:t>In descriptor mode, flash descriptor defines access permissions to various regions in SPI flash by different SPI bus masters, e.g. by CPU host software such as BIOS or OS</a:t>
            </a:r>
          </a:p>
          <a:p>
            <a:pPr marL="514350" indent="-514350">
              <a:buFont typeface="Arial" panose="020B0604020202020204" pitchFamily="34" charset="0"/>
              <a:buChar char="•"/>
            </a:pPr>
            <a:r>
              <a:rPr lang="en-US" sz="2000" dirty="0"/>
              <a:t>FD itself is a region and is access permission to FD allows writes from BIOS/OS after manufacturing then any code at BIOS/OS level can modify it</a:t>
            </a:r>
          </a:p>
        </p:txBody>
      </p:sp>
    </p:spTree>
    <p:extLst>
      <p:ext uri="{BB962C8B-B14F-4D97-AF65-F5344CB8AC3E}">
        <p14:creationId xmlns:p14="http://schemas.microsoft.com/office/powerpoint/2010/main" val="2585785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common.spi_desc</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76200" y="2326564"/>
            <a:ext cx="9042400" cy="3439236"/>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chipsec.modules.common.spi_desc</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SPI Flash Region Access Control</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FRAP = 0x00004A4B &lt;&lt; SPI Flash Regions Access </a:t>
            </a:r>
            <a:r>
              <a:rPr lang="en-US" sz="1400" dirty="0" err="1">
                <a:latin typeface="Courier New" panose="02070309020205020404" pitchFamily="49" charset="0"/>
                <a:cs typeface="Courier New" panose="02070309020205020404" pitchFamily="49" charset="0"/>
              </a:rPr>
              <a:t>Permisions</a:t>
            </a:r>
            <a:r>
              <a:rPr lang="en-US" sz="1400" dirty="0">
                <a:latin typeface="Courier New" panose="02070309020205020404" pitchFamily="49" charset="0"/>
                <a:cs typeface="Courier New" panose="02070309020205020404" pitchFamily="49" charset="0"/>
              </a:rPr>
              <a:t> Register (SPIBAR + 0x50)</a:t>
            </a:r>
          </a:p>
          <a:p>
            <a:pPr>
              <a:spcBef>
                <a:spcPts val="0"/>
              </a:spcBef>
            </a:pPr>
            <a:r>
              <a:rPr lang="en-US" sz="1400" dirty="0">
                <a:latin typeface="Courier New" panose="02070309020205020404" pitchFamily="49" charset="0"/>
                <a:cs typeface="Courier New" panose="02070309020205020404" pitchFamily="49" charset="0"/>
              </a:rPr>
              <a:t>    [00] BRRA             = 4B &lt;&lt; BIOS Region Read Access </a:t>
            </a:r>
          </a:p>
          <a:p>
            <a:pPr>
              <a:spcBef>
                <a:spcPts val="0"/>
              </a:spcBef>
            </a:pPr>
            <a:r>
              <a:rPr lang="en-US" sz="1400" dirty="0">
                <a:latin typeface="Courier New" panose="02070309020205020404" pitchFamily="49" charset="0"/>
                <a:cs typeface="Courier New" panose="02070309020205020404" pitchFamily="49" charset="0"/>
              </a:rPr>
              <a:t>    [08] BRWA             = 4A &lt;&lt; BIOS Region Write Access </a:t>
            </a:r>
          </a:p>
          <a:p>
            <a:pPr>
              <a:spcBef>
                <a:spcPts val="0"/>
              </a:spcBef>
            </a:pPr>
            <a:r>
              <a:rPr lang="en-US" sz="1400" dirty="0">
                <a:latin typeface="Courier New" panose="02070309020205020404" pitchFamily="49" charset="0"/>
                <a:cs typeface="Courier New" panose="02070309020205020404" pitchFamily="49" charset="0"/>
              </a:rPr>
              <a:t>    [16] BMRAG            = 0 &lt;&lt; BIOS Master Read Access Grant </a:t>
            </a:r>
          </a:p>
          <a:p>
            <a:pPr>
              <a:spcBef>
                <a:spcPts val="0"/>
              </a:spcBef>
            </a:pPr>
            <a:r>
              <a:rPr lang="en-US" sz="1400" dirty="0">
                <a:latin typeface="Courier New" panose="02070309020205020404" pitchFamily="49" charset="0"/>
                <a:cs typeface="Courier New" panose="02070309020205020404" pitchFamily="49" charset="0"/>
              </a:rPr>
              <a:t>    [24] BMWAG            = 0 &lt;&lt; BIOS Master Write Access Grant </a:t>
            </a:r>
          </a:p>
          <a:p>
            <a:pPr>
              <a:spcBef>
                <a:spcPts val="0"/>
              </a:spcBef>
            </a:pPr>
            <a:r>
              <a:rPr lang="en-US" sz="1400" dirty="0">
                <a:latin typeface="Courier New" panose="02070309020205020404" pitchFamily="49" charset="0"/>
                <a:cs typeface="Courier New" panose="02070309020205020404" pitchFamily="49" charset="0"/>
              </a:rPr>
              <a:t>[*] Software access to SPI flash regions: read = 0x4B, write = 0x4A</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SPI flash permissions prevent SW from writing to flash descriptor</a:t>
            </a:r>
          </a:p>
          <a:p>
            <a:br>
              <a:rPr lang="en-US" sz="1400" dirty="0">
                <a:solidFill>
                  <a:schemeClr val="tx1"/>
                </a:solidFill>
                <a:latin typeface="Courier New" panose="02070309020205020404" pitchFamily="49" charset="0"/>
                <a:cs typeface="Courier New" panose="02070309020205020404" pitchFamily="49" charset="0"/>
              </a:rPr>
            </a:b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 name="Rectangle 3"/>
          <p:cNvSpPr/>
          <p:nvPr/>
        </p:nvSpPr>
        <p:spPr>
          <a:xfrm>
            <a:off x="372781" y="16892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common.spi_desc</a:t>
            </a:r>
            <a:endParaRPr lang="en-US" b="1" dirty="0">
              <a:cs typeface="Courier New" pitchFamily="49" charset="0"/>
            </a:endParaRPr>
          </a:p>
        </p:txBody>
      </p:sp>
    </p:spTree>
    <p:extLst>
      <p:ext uri="{BB962C8B-B14F-4D97-AF65-F5344CB8AC3E}">
        <p14:creationId xmlns:p14="http://schemas.microsoft.com/office/powerpoint/2010/main" val="170973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BIOS/SPI Flash Protections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4.2</a:t>
            </a:r>
          </a:p>
        </p:txBody>
      </p:sp>
    </p:spTree>
    <p:extLst>
      <p:ext uri="{BB962C8B-B14F-4D97-AF65-F5344CB8AC3E}">
        <p14:creationId xmlns:p14="http://schemas.microsoft.com/office/powerpoint/2010/main" val="223434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4.3 Attacking BIOS Update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661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System Firmware?</a:t>
            </a:r>
          </a:p>
        </p:txBody>
      </p:sp>
      <p:sp>
        <p:nvSpPr>
          <p:cNvPr id="63" name="AutoShape 62"/>
          <p:cNvSpPr>
            <a:spLocks noChangeArrowheads="1"/>
          </p:cNvSpPr>
          <p:nvPr/>
        </p:nvSpPr>
        <p:spPr bwMode="auto">
          <a:xfrm>
            <a:off x="1272027" y="5130836"/>
            <a:ext cx="7263284" cy="1169952"/>
          </a:xfrm>
          <a:prstGeom prst="roundRect">
            <a:avLst>
              <a:gd name="adj" fmla="val 0"/>
            </a:avLst>
          </a:prstGeom>
          <a:solidFill>
            <a:schemeClr val="bg1">
              <a:lumMod val="50000"/>
            </a:schemeClr>
          </a:solidFill>
          <a:ln w="38100" cmpd="sng">
            <a:solidFill>
              <a:schemeClr val="tx1">
                <a:lumMod val="65000"/>
                <a:lumOff val="35000"/>
              </a:schemeClr>
            </a:solidFill>
            <a:round/>
            <a:headEnd/>
            <a:tailEnd/>
          </a:ln>
          <a:effectLst/>
        </p:spPr>
        <p:txBody>
          <a:bodyPr wrap="none" lIns="0" tIns="0" rIns="0" bIns="0" anchor="t" anchorCtr="0"/>
          <a:lstStyle/>
          <a:p>
            <a:pPr algn="ctr">
              <a:defRPr/>
            </a:pPr>
            <a:r>
              <a:rPr lang="en-US" b="1"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3464814" y="5908242"/>
            <a:ext cx="130088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2339366" y="545436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5197850" y="5908242"/>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6036996" y="543908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Graphics</a:t>
            </a:r>
          </a:p>
        </p:txBody>
      </p:sp>
      <p:sp>
        <p:nvSpPr>
          <p:cNvPr id="70" name="AutoShape 62"/>
          <p:cNvSpPr>
            <a:spLocks noChangeArrowheads="1"/>
          </p:cNvSpPr>
          <p:nvPr/>
        </p:nvSpPr>
        <p:spPr bwMode="auto">
          <a:xfrm>
            <a:off x="1272027" y="3879192"/>
            <a:ext cx="7263284" cy="921408"/>
          </a:xfrm>
          <a:prstGeom prst="roundRect">
            <a:avLst>
              <a:gd name="adj" fmla="val 48"/>
            </a:avLst>
          </a:prstGeom>
          <a:solidFill>
            <a:schemeClr val="bg1">
              <a:lumMod val="50000"/>
            </a:schemeClr>
          </a:solidFill>
          <a:ln w="38100" cap="flat" cmpd="sng" algn="ctr">
            <a:solidFill>
              <a:srgbClr val="FF0000"/>
            </a:solidFill>
            <a:prstDash val="solid"/>
            <a:round/>
            <a:headEnd type="none" w="med" len="med"/>
            <a:tailEnd type="none" w="med" len="med"/>
          </a:ln>
          <a:effectLst/>
        </p:spPr>
        <p:txBody>
          <a:bodyPr wrap="none" lIns="0" tIns="0" rIns="0" bIns="0" anchor="ctr"/>
          <a:lstStyle/>
          <a:p>
            <a:pPr algn="ctr"/>
            <a:r>
              <a:rPr lang="en-US" b="1" dirty="0">
                <a:solidFill>
                  <a:prstClr val="white"/>
                </a:solidFill>
                <a:effectLst>
                  <a:outerShdw blurRad="25400" dist="12700" dir="2700000" algn="tl" rotWithShape="0">
                    <a:prstClr val="black">
                      <a:alpha val="21000"/>
                    </a:prstClr>
                  </a:outerShdw>
                </a:effectLst>
                <a:latin typeface="Arial"/>
              </a:rPr>
              <a:t>System Firmware</a:t>
            </a:r>
          </a:p>
          <a:p>
            <a:pPr algn="ctr"/>
            <a:r>
              <a:rPr lang="en-US" b="1" dirty="0">
                <a:solidFill>
                  <a:prstClr val="white"/>
                </a:solidFill>
                <a:effectLst>
                  <a:outerShdw blurRad="25400" dist="12700" dir="2700000" algn="tl" rotWithShape="0">
                    <a:prstClr val="black">
                      <a:alpha val="21000"/>
                    </a:prstClr>
                  </a:outerShdw>
                </a:effectLst>
                <a:latin typeface="Arial"/>
              </a:rPr>
              <a:t>(BIOS, UEFI firmware, </a:t>
            </a:r>
            <a:r>
              <a:rPr lang="en-US" b="1" dirty="0" err="1">
                <a:solidFill>
                  <a:prstClr val="white"/>
                </a:solidFill>
                <a:effectLst>
                  <a:outerShdw blurRad="25400" dist="12700" dir="2700000" algn="tl" rotWithShape="0">
                    <a:prstClr val="black">
                      <a:alpha val="21000"/>
                    </a:prstClr>
                  </a:outerShdw>
                </a:effectLst>
                <a:latin typeface="Arial"/>
              </a:rPr>
              <a:t>Coreboot</a:t>
            </a:r>
            <a:r>
              <a:rPr lang="en-US" b="1" dirty="0">
                <a:solidFill>
                  <a:prstClr val="white"/>
                </a:solidFill>
                <a:effectLst>
                  <a:outerShdw blurRad="25400" dist="12700" dir="2700000" algn="tl" rotWithShape="0">
                    <a:prstClr val="black">
                      <a:alpha val="21000"/>
                    </a:prstClr>
                  </a:outerShdw>
                </a:effectLst>
                <a:latin typeface="Arial"/>
              </a:rPr>
              <a:t>…)</a:t>
            </a:r>
          </a:p>
        </p:txBody>
      </p:sp>
      <p:sp>
        <p:nvSpPr>
          <p:cNvPr id="20" name="AutoShape 62"/>
          <p:cNvSpPr>
            <a:spLocks noChangeArrowheads="1"/>
          </p:cNvSpPr>
          <p:nvPr/>
        </p:nvSpPr>
        <p:spPr bwMode="auto">
          <a:xfrm>
            <a:off x="4188181" y="545436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CPU</a:t>
            </a:r>
          </a:p>
        </p:txBody>
      </p:sp>
      <p:sp>
        <p:nvSpPr>
          <p:cNvPr id="6" name="Striped Right Arrow 5"/>
          <p:cNvSpPr/>
          <p:nvPr/>
        </p:nvSpPr>
        <p:spPr>
          <a:xfrm rot="5400000">
            <a:off x="-1863333" y="3408757"/>
            <a:ext cx="4901408" cy="882658"/>
          </a:xfrm>
          <a:prstGeom prst="stripedRightArrow">
            <a:avLst/>
          </a:prstGeom>
          <a:gradFill>
            <a:gsLst>
              <a:gs pos="0">
                <a:srgbClr val="ED1C24"/>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Privilege</a:t>
            </a:r>
          </a:p>
        </p:txBody>
      </p:sp>
      <p:sp>
        <p:nvSpPr>
          <p:cNvPr id="26" name="AutoShape 62"/>
          <p:cNvSpPr>
            <a:spLocks noChangeArrowheads="1"/>
          </p:cNvSpPr>
          <p:nvPr/>
        </p:nvSpPr>
        <p:spPr bwMode="auto">
          <a:xfrm>
            <a:off x="2971800" y="1580596"/>
            <a:ext cx="5563510" cy="1924604"/>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3197402" y="2783578"/>
            <a:ext cx="510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Kernel + Drivers</a:t>
            </a:r>
          </a:p>
        </p:txBody>
      </p:sp>
      <p:sp>
        <p:nvSpPr>
          <p:cNvPr id="29" name="AutoShape 62"/>
          <p:cNvSpPr>
            <a:spLocks noChangeArrowheads="1"/>
          </p:cNvSpPr>
          <p:nvPr/>
        </p:nvSpPr>
        <p:spPr bwMode="auto">
          <a:xfrm>
            <a:off x="5535526" y="2076716"/>
            <a:ext cx="129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a:t>
            </a:r>
          </a:p>
        </p:txBody>
      </p:sp>
      <p:sp>
        <p:nvSpPr>
          <p:cNvPr id="30" name="AutoShape 62"/>
          <p:cNvSpPr>
            <a:spLocks noChangeArrowheads="1"/>
          </p:cNvSpPr>
          <p:nvPr/>
        </p:nvSpPr>
        <p:spPr bwMode="auto">
          <a:xfrm>
            <a:off x="7007402" y="2076716"/>
            <a:ext cx="129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a:t>
            </a:r>
          </a:p>
        </p:txBody>
      </p:sp>
      <p:sp>
        <p:nvSpPr>
          <p:cNvPr id="21" name="AutoShape 62"/>
          <p:cNvSpPr>
            <a:spLocks noChangeArrowheads="1"/>
          </p:cNvSpPr>
          <p:nvPr/>
        </p:nvSpPr>
        <p:spPr bwMode="auto">
          <a:xfrm>
            <a:off x="1254302" y="1578259"/>
            <a:ext cx="1487988" cy="1924604"/>
          </a:xfrm>
          <a:prstGeom prst="roundRect">
            <a:avLst>
              <a:gd name="adj" fmla="val 0"/>
            </a:avLst>
          </a:prstGeom>
          <a:solidFill>
            <a:schemeClr val="bg1">
              <a:lumMod val="50000"/>
            </a:schemeClr>
          </a:solidFill>
          <a:ln w="38100" cap="flat" cmpd="sng" algn="ctr">
            <a:solidFill>
              <a:srgbClr val="FF0000"/>
            </a:solidFill>
            <a:prstDash val="solid"/>
            <a:round/>
            <a:headEnd type="none" w="med" len="med"/>
            <a:tailEnd type="none" w="med" len="med"/>
          </a:ln>
          <a:effectLst/>
        </p:spPr>
        <p:txBody>
          <a:bodyPr wrap="none" lIns="0" tIns="0" rIns="0" bIns="0" anchor="ctr"/>
          <a:lstStyle/>
          <a:p>
            <a:pPr algn="ctr"/>
            <a:r>
              <a:rPr lang="en-US" b="1" dirty="0">
                <a:solidFill>
                  <a:prstClr val="white"/>
                </a:solidFill>
                <a:effectLst>
                  <a:outerShdw blurRad="25400" dist="12700" dir="2700000" algn="tl" rotWithShape="0">
                    <a:prstClr val="black">
                      <a:alpha val="21000"/>
                    </a:prstClr>
                  </a:outerShdw>
                </a:effectLst>
                <a:latin typeface="Arial"/>
              </a:rPr>
              <a:t>Runtime</a:t>
            </a:r>
          </a:p>
          <a:p>
            <a:pPr algn="ctr"/>
            <a:r>
              <a:rPr lang="en-US" b="1" dirty="0">
                <a:solidFill>
                  <a:prstClr val="white"/>
                </a:solidFill>
                <a:effectLst>
                  <a:outerShdw blurRad="25400" dist="12700" dir="2700000" algn="tl" rotWithShape="0">
                    <a:prstClr val="black">
                      <a:alpha val="21000"/>
                    </a:prstClr>
                  </a:outerShdw>
                </a:effectLst>
                <a:latin typeface="Arial"/>
              </a:rPr>
              <a:t>System</a:t>
            </a:r>
          </a:p>
          <a:p>
            <a:pPr algn="ctr"/>
            <a:r>
              <a:rPr lang="en-US" b="1" dirty="0">
                <a:solidFill>
                  <a:prstClr val="white"/>
                </a:solidFill>
                <a:effectLst>
                  <a:outerShdw blurRad="25400" dist="12700" dir="2700000" algn="tl" rotWithShape="0">
                    <a:prstClr val="black">
                      <a:alpha val="21000"/>
                    </a:prstClr>
                  </a:outerShdw>
                </a:effectLst>
                <a:latin typeface="Arial"/>
              </a:rPr>
              <a:t>Firmware</a:t>
            </a:r>
          </a:p>
          <a:p>
            <a:pPr algn="ctr"/>
            <a:r>
              <a:rPr lang="en-US" b="1" dirty="0">
                <a:solidFill>
                  <a:prstClr val="white"/>
                </a:solidFill>
                <a:effectLst>
                  <a:outerShdw blurRad="25400" dist="12700" dir="2700000" algn="tl" rotWithShape="0">
                    <a:prstClr val="black">
                      <a:alpha val="21000"/>
                    </a:prstClr>
                  </a:outerShdw>
                </a:effectLst>
                <a:latin typeface="Arial"/>
              </a:rPr>
              <a:t>(UEFI RT,</a:t>
            </a:r>
          </a:p>
          <a:p>
            <a:pPr algn="ctr"/>
            <a:r>
              <a:rPr lang="en-US" b="1" dirty="0">
                <a:solidFill>
                  <a:prstClr val="white"/>
                </a:solidFill>
                <a:effectLst>
                  <a:outerShdw blurRad="25400" dist="12700" dir="2700000" algn="tl" rotWithShape="0">
                    <a:prstClr val="black">
                      <a:alpha val="21000"/>
                    </a:prstClr>
                  </a:outerShdw>
                </a:effectLst>
                <a:latin typeface="Arial"/>
              </a:rPr>
              <a:t>SMM)</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4</a:t>
            </a:fld>
            <a:endParaRPr lang="en-US" dirty="0"/>
          </a:p>
        </p:txBody>
      </p:sp>
    </p:spTree>
    <p:extLst>
      <p:ext uri="{BB962C8B-B14F-4D97-AF65-F5344CB8AC3E}">
        <p14:creationId xmlns:p14="http://schemas.microsoft.com/office/powerpoint/2010/main" val="1992700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Exploiting Unsigned </a:t>
            </a:r>
            <a:r>
              <a:rPr lang="en-US"/>
              <a:t>BMP Image File</a:t>
            </a:r>
            <a:endParaRPr lang="en-US" dirty="0"/>
          </a:p>
        </p:txBody>
      </p:sp>
      <p:sp>
        <p:nvSpPr>
          <p:cNvPr id="3" name="Rectangle 2"/>
          <p:cNvSpPr/>
          <p:nvPr/>
        </p:nvSpPr>
        <p:spPr>
          <a:xfrm>
            <a:off x="457200" y="1707952"/>
            <a:ext cx="8382000" cy="4739759"/>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Unsigned sections within BIOS update (e.g. boot splash logo BMP image)</a:t>
            </a:r>
          </a:p>
          <a:p>
            <a:pPr marL="342900" lvl="0" indent="-342900">
              <a:spcBef>
                <a:spcPts val="600"/>
              </a:spcBef>
              <a:buFont typeface="Arial" panose="020B0604020202020204" pitchFamily="34" charset="0"/>
              <a:buChar char="•"/>
            </a:pPr>
            <a:r>
              <a:rPr lang="en-US" sz="2400" dirty="0"/>
              <a:t>BIOS displayed the logo before SPI Flash write-protection was enabled</a:t>
            </a:r>
          </a:p>
          <a:p>
            <a:pPr marL="342900" lvl="0" indent="-342900">
              <a:spcBef>
                <a:spcPts val="600"/>
              </a:spcBef>
              <a:buFont typeface="Arial" panose="020B0604020202020204" pitchFamily="34" charset="0"/>
              <a:buChar char="•"/>
            </a:pPr>
            <a:r>
              <a:rPr lang="en-US" sz="2400" dirty="0"/>
              <a:t>EDK </a:t>
            </a:r>
            <a:r>
              <a:rPr lang="en-US" sz="2400" b="1" dirty="0" err="1">
                <a:latin typeface="Courier New" panose="02070309020205020404" pitchFamily="49" charset="0"/>
                <a:cs typeface="Courier New" panose="02070309020205020404" pitchFamily="49" charset="0"/>
              </a:rPr>
              <a:t>ConvertBmpToGopBlt</a:t>
            </a:r>
            <a:r>
              <a:rPr lang="en-US" sz="2400" b="1" dirty="0">
                <a:latin typeface="Courier New" panose="02070309020205020404" pitchFamily="49" charset="0"/>
                <a:cs typeface="Courier New" panose="02070309020205020404" pitchFamily="49" charset="0"/>
              </a:rPr>
              <a:t>()</a:t>
            </a:r>
            <a:r>
              <a:rPr lang="en-US" sz="2400" dirty="0"/>
              <a:t> integer overflow followed by memory corruption during DXE while parsing BMP image</a:t>
            </a:r>
          </a:p>
          <a:p>
            <a:pPr marL="342900" lvl="0" indent="-342900">
              <a:spcBef>
                <a:spcPts val="600"/>
              </a:spcBef>
              <a:buFont typeface="Arial" panose="020B0604020202020204" pitchFamily="34" charset="0"/>
              <a:buChar char="•"/>
            </a:pPr>
            <a:r>
              <a:rPr lang="en-US" sz="2400" dirty="0"/>
              <a:t>Copy loop overwrote #PF handler and triggered #PF</a:t>
            </a:r>
          </a:p>
          <a:p>
            <a:pPr marL="342900" indent="-342900">
              <a:spcBef>
                <a:spcPts val="600"/>
              </a:spcBef>
              <a:buFont typeface="Arial" panose="020B0604020202020204" pitchFamily="34" charset="0"/>
              <a:buChar char="•"/>
            </a:pPr>
            <a:endParaRPr lang="en-US" sz="2400" dirty="0">
              <a:hlinkClick r:id="rId3"/>
            </a:endParaRPr>
          </a:p>
          <a:p>
            <a:pPr>
              <a:spcBef>
                <a:spcPts val="600"/>
              </a:spcBef>
            </a:pPr>
            <a:r>
              <a:rPr lang="en-US" sz="2400" b="1" dirty="0"/>
              <a:t>References:</a:t>
            </a:r>
          </a:p>
          <a:p>
            <a:pPr>
              <a:spcBef>
                <a:spcPts val="600"/>
              </a:spcBef>
            </a:pPr>
            <a:r>
              <a:rPr lang="en-US" sz="2400" dirty="0">
                <a:hlinkClick r:id="rId3"/>
              </a:rPr>
              <a:t>Attacking Intel BIOS</a:t>
            </a:r>
            <a:endParaRPr lang="en-US" sz="2400" dirty="0"/>
          </a:p>
        </p:txBody>
      </p:sp>
    </p:spTree>
    <p:extLst>
      <p:ext uri="{BB962C8B-B14F-4D97-AF65-F5344CB8AC3E}">
        <p14:creationId xmlns:p14="http://schemas.microsoft.com/office/powerpoint/2010/main" val="1841231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438218" y="1143001"/>
            <a:ext cx="2322872" cy="4800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High DRAM</a:t>
            </a:r>
          </a:p>
        </p:txBody>
      </p:sp>
      <p:sp>
        <p:nvSpPr>
          <p:cNvPr id="2" name="Title 1"/>
          <p:cNvSpPr>
            <a:spLocks noGrp="1"/>
          </p:cNvSpPr>
          <p:nvPr>
            <p:ph type="title"/>
          </p:nvPr>
        </p:nvSpPr>
        <p:spPr/>
        <p:txBody>
          <a:bodyPr/>
          <a:lstStyle/>
          <a:p>
            <a:r>
              <a:rPr lang="en-US" dirty="0"/>
              <a:t>UEFI Exploit via .BMP Logo File</a:t>
            </a:r>
          </a:p>
        </p:txBody>
      </p:sp>
      <p:sp>
        <p:nvSpPr>
          <p:cNvPr id="9" name="Rectangle 8"/>
          <p:cNvSpPr/>
          <p:nvPr/>
        </p:nvSpPr>
        <p:spPr>
          <a:xfrm>
            <a:off x="3447439" y="1466334"/>
            <a:ext cx="2304434" cy="490322"/>
          </a:xfrm>
          <a:prstGeom prst="rect">
            <a:avLst/>
          </a:prstGeom>
          <a:solidFill>
            <a:srgbClr val="976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Page Tables</a:t>
            </a:r>
            <a:endParaRPr lang="en-US" sz="1350" dirty="0"/>
          </a:p>
        </p:txBody>
      </p:sp>
      <p:sp>
        <p:nvSpPr>
          <p:cNvPr id="10" name="Rectangle 9"/>
          <p:cNvSpPr/>
          <p:nvPr/>
        </p:nvSpPr>
        <p:spPr>
          <a:xfrm>
            <a:off x="3440812" y="2055674"/>
            <a:ext cx="2322871" cy="438194"/>
          </a:xfrm>
          <a:prstGeom prst="rect">
            <a:avLst/>
          </a:prstGeom>
          <a:solidFill>
            <a:srgbClr val="976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GDT</a:t>
            </a:r>
          </a:p>
        </p:txBody>
      </p:sp>
      <p:sp>
        <p:nvSpPr>
          <p:cNvPr id="12" name="Rectangle 11"/>
          <p:cNvSpPr/>
          <p:nvPr/>
        </p:nvSpPr>
        <p:spPr>
          <a:xfrm>
            <a:off x="3446717" y="4561917"/>
            <a:ext cx="2304434" cy="4381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BMP boot logo file</a:t>
            </a:r>
          </a:p>
        </p:txBody>
      </p:sp>
      <p:sp>
        <p:nvSpPr>
          <p:cNvPr id="22" name="Content Placeholder 2"/>
          <p:cNvSpPr>
            <a:spLocks noGrp="1"/>
          </p:cNvSpPr>
          <p:nvPr>
            <p:ph idx="1"/>
          </p:nvPr>
        </p:nvSpPr>
        <p:spPr>
          <a:xfrm>
            <a:off x="457200" y="6248400"/>
            <a:ext cx="8229600" cy="186462"/>
          </a:xfrm>
        </p:spPr>
        <p:txBody>
          <a:bodyPr>
            <a:noAutofit/>
          </a:bodyPr>
          <a:lstStyle/>
          <a:p>
            <a:pPr algn="ctr"/>
            <a:r>
              <a:rPr lang="en-US" sz="1600" dirty="0"/>
              <a:t>Source: </a:t>
            </a:r>
            <a:r>
              <a:rPr lang="en-US" sz="1600" dirty="0">
                <a:hlinkClick r:id="rId2"/>
              </a:rPr>
              <a:t>Attacking Intel BIOS</a:t>
            </a:r>
            <a:r>
              <a:rPr lang="en-US" sz="1600" dirty="0"/>
              <a:t> by </a:t>
            </a:r>
            <a:r>
              <a:rPr lang="en-US" sz="1600" dirty="0" err="1"/>
              <a:t>Rafal</a:t>
            </a:r>
            <a:r>
              <a:rPr lang="en-US" sz="1600" dirty="0"/>
              <a:t> </a:t>
            </a:r>
            <a:r>
              <a:rPr lang="en-US" sz="1600" dirty="0" err="1"/>
              <a:t>Wojtczuk</a:t>
            </a:r>
            <a:r>
              <a:rPr lang="en-US" sz="1600" dirty="0"/>
              <a:t> &amp; Alexander </a:t>
            </a:r>
            <a:r>
              <a:rPr lang="en-US" sz="1600" dirty="0" err="1"/>
              <a:t>Tereshkin</a:t>
            </a:r>
            <a:endParaRPr lang="en-US" sz="1600" dirty="0"/>
          </a:p>
        </p:txBody>
      </p:sp>
      <p:sp>
        <p:nvSpPr>
          <p:cNvPr id="26" name="Rectangle 25"/>
          <p:cNvSpPr/>
          <p:nvPr/>
        </p:nvSpPr>
        <p:spPr>
          <a:xfrm>
            <a:off x="3438939" y="5142939"/>
            <a:ext cx="2313654" cy="63030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UEFI copy loop</a:t>
            </a:r>
          </a:p>
        </p:txBody>
      </p:sp>
      <p:sp>
        <p:nvSpPr>
          <p:cNvPr id="31" name="Rectangle 30"/>
          <p:cNvSpPr/>
          <p:nvPr/>
        </p:nvSpPr>
        <p:spPr>
          <a:xfrm>
            <a:off x="3436778" y="2749924"/>
            <a:ext cx="2322871" cy="43819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IDT / #PF ISR</a:t>
            </a:r>
          </a:p>
        </p:txBody>
      </p:sp>
      <p:sp>
        <p:nvSpPr>
          <p:cNvPr id="20" name="Arrow: Curved Left 19"/>
          <p:cNvSpPr/>
          <p:nvPr/>
        </p:nvSpPr>
        <p:spPr>
          <a:xfrm>
            <a:off x="5791200" y="1480328"/>
            <a:ext cx="381000" cy="1488693"/>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Up 22"/>
          <p:cNvSpPr/>
          <p:nvPr/>
        </p:nvSpPr>
        <p:spPr>
          <a:xfrm>
            <a:off x="2971800" y="1480328"/>
            <a:ext cx="228600" cy="2519612"/>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453488" y="3999940"/>
            <a:ext cx="2304434" cy="43819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Destination buffer</a:t>
            </a:r>
          </a:p>
        </p:txBody>
      </p:sp>
      <p:sp>
        <p:nvSpPr>
          <p:cNvPr id="45" name="Arrow: Up 44"/>
          <p:cNvSpPr/>
          <p:nvPr/>
        </p:nvSpPr>
        <p:spPr>
          <a:xfrm>
            <a:off x="2971800" y="4438133"/>
            <a:ext cx="228600" cy="56197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172200" y="1836003"/>
            <a:ext cx="2667000" cy="830997"/>
          </a:xfrm>
          <a:prstGeom prst="rect">
            <a:avLst/>
          </a:prstGeom>
          <a:noFill/>
        </p:spPr>
        <p:txBody>
          <a:bodyPr wrap="square" rtlCol="0">
            <a:spAutoFit/>
          </a:bodyPr>
          <a:lstStyle/>
          <a:p>
            <a:r>
              <a:rPr lang="en-US" sz="1600" dirty="0">
                <a:solidFill>
                  <a:schemeClr val="tx2"/>
                </a:solidFill>
                <a:latin typeface="Neo Sans Intel"/>
                <a:cs typeface="Neo Sans Intel"/>
              </a:rPr>
              <a:t>Page Fault due to access to unmapped page takes to overwritten #PF handler</a:t>
            </a:r>
          </a:p>
        </p:txBody>
      </p:sp>
      <p:sp>
        <p:nvSpPr>
          <p:cNvPr id="46" name="TextBox 45"/>
          <p:cNvSpPr txBox="1"/>
          <p:nvPr/>
        </p:nvSpPr>
        <p:spPr>
          <a:xfrm>
            <a:off x="769778" y="2680235"/>
            <a:ext cx="2316322" cy="584775"/>
          </a:xfrm>
          <a:prstGeom prst="rect">
            <a:avLst/>
          </a:prstGeom>
          <a:noFill/>
        </p:spPr>
        <p:txBody>
          <a:bodyPr wrap="square" rtlCol="0">
            <a:spAutoFit/>
          </a:bodyPr>
          <a:lstStyle/>
          <a:p>
            <a:r>
              <a:rPr lang="en-US" sz="1600" dirty="0">
                <a:solidFill>
                  <a:schemeClr val="tx2"/>
                </a:solidFill>
                <a:latin typeface="Neo Sans Intel"/>
                <a:cs typeface="Neo Sans Intel"/>
              </a:rPr>
              <a:t>BMP destination buffer overflow direction</a:t>
            </a:r>
          </a:p>
        </p:txBody>
      </p:sp>
      <p:sp>
        <p:nvSpPr>
          <p:cNvPr id="49" name="TextBox 48"/>
          <p:cNvSpPr txBox="1"/>
          <p:nvPr/>
        </p:nvSpPr>
        <p:spPr>
          <a:xfrm>
            <a:off x="575311" y="4614446"/>
            <a:ext cx="2472689" cy="338554"/>
          </a:xfrm>
          <a:prstGeom prst="rect">
            <a:avLst/>
          </a:prstGeom>
          <a:noFill/>
        </p:spPr>
        <p:txBody>
          <a:bodyPr wrap="square" rtlCol="0">
            <a:spAutoFit/>
          </a:bodyPr>
          <a:lstStyle/>
          <a:p>
            <a:r>
              <a:rPr lang="en-US" sz="1600" dirty="0">
                <a:solidFill>
                  <a:schemeClr val="tx2"/>
                </a:solidFill>
                <a:latin typeface="Neo Sans Intel"/>
                <a:cs typeface="Neo Sans Intel"/>
              </a:rPr>
              <a:t>BMP copy to </a:t>
            </a:r>
            <a:r>
              <a:rPr lang="en-US" sz="1600" dirty="0" err="1">
                <a:solidFill>
                  <a:schemeClr val="tx2"/>
                </a:solidFill>
                <a:latin typeface="Neo Sans Intel"/>
                <a:cs typeface="Neo Sans Intel"/>
              </a:rPr>
              <a:t>dest</a:t>
            </a:r>
            <a:r>
              <a:rPr lang="en-US" sz="1600" dirty="0">
                <a:solidFill>
                  <a:schemeClr val="tx2"/>
                </a:solidFill>
                <a:latin typeface="Neo Sans Intel"/>
                <a:cs typeface="Neo Sans Intel"/>
              </a:rPr>
              <a:t> buffer</a:t>
            </a:r>
          </a:p>
        </p:txBody>
      </p:sp>
    </p:spTree>
    <p:extLst>
      <p:ext uri="{BB962C8B-B14F-4D97-AF65-F5344CB8AC3E}">
        <p14:creationId xmlns:p14="http://schemas.microsoft.com/office/powerpoint/2010/main" val="1974180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RBU Packet Parsing Vulnerability</a:t>
            </a:r>
          </a:p>
        </p:txBody>
      </p:sp>
      <p:sp>
        <p:nvSpPr>
          <p:cNvPr id="3" name="Rectangle 2"/>
          <p:cNvSpPr/>
          <p:nvPr/>
        </p:nvSpPr>
        <p:spPr>
          <a:xfrm>
            <a:off x="457200" y="1371600"/>
            <a:ext cx="8382000" cy="5093702"/>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Legacy BIOS with signed BIOS update</a:t>
            </a:r>
          </a:p>
          <a:p>
            <a:pPr marL="342900" lvl="0" indent="-342900">
              <a:spcBef>
                <a:spcPts val="600"/>
              </a:spcBef>
              <a:buFont typeface="Arial" panose="020B0604020202020204" pitchFamily="34" charset="0"/>
              <a:buChar char="•"/>
            </a:pPr>
            <a:r>
              <a:rPr lang="en-US" sz="2400" dirty="0"/>
              <a:t>OS schedules BIOS update placing new BIOS image in DRAM split into RBU packets</a:t>
            </a:r>
          </a:p>
          <a:p>
            <a:pPr marL="342900" lvl="0" indent="-342900">
              <a:spcBef>
                <a:spcPts val="600"/>
              </a:spcBef>
              <a:buFont typeface="Arial" panose="020B0604020202020204" pitchFamily="34" charset="0"/>
              <a:buChar char="•"/>
            </a:pPr>
            <a:r>
              <a:rPr lang="en-US" sz="2400" dirty="0"/>
              <a:t>Upon reboot, BIOS Update SMI Handler reconstructs BIOS image from RBU packets in SMRAM and verifies signature</a:t>
            </a:r>
          </a:p>
          <a:p>
            <a:pPr marL="342900" lvl="0" indent="-342900">
              <a:spcBef>
                <a:spcPts val="600"/>
              </a:spcBef>
              <a:buFont typeface="Arial" panose="020B0604020202020204" pitchFamily="34" charset="0"/>
              <a:buChar char="•"/>
            </a:pPr>
            <a:r>
              <a:rPr lang="en-US" sz="2400" dirty="0"/>
              <a:t>Buffer overflow (</a:t>
            </a:r>
            <a:r>
              <a:rPr lang="en-US" sz="2400" b="1" dirty="0" err="1">
                <a:latin typeface="Courier New" panose="02070309020205020404" pitchFamily="49" charset="0"/>
                <a:cs typeface="Courier New" panose="02070309020205020404" pitchFamily="49" charset="0"/>
              </a:rPr>
              <a:t>memcpy</a:t>
            </a:r>
            <a:r>
              <a:rPr lang="en-US" sz="2400" dirty="0"/>
              <a:t> with controlled size/</a:t>
            </a:r>
            <a:r>
              <a:rPr lang="en-US" sz="2400" dirty="0" err="1"/>
              <a:t>dest</a:t>
            </a:r>
            <a:r>
              <a:rPr lang="en-US" sz="2400" dirty="0"/>
              <a:t>/</a:t>
            </a:r>
            <a:r>
              <a:rPr lang="en-US" sz="2400" dirty="0" err="1"/>
              <a:t>src</a:t>
            </a:r>
            <a:r>
              <a:rPr lang="en-US" sz="2400" dirty="0"/>
              <a:t>) when copying RBU packet to a buffer with reconstructed BIOS image</a:t>
            </a:r>
          </a:p>
          <a:p>
            <a:pPr>
              <a:spcBef>
                <a:spcPts val="600"/>
              </a:spcBef>
            </a:pPr>
            <a:endParaRPr lang="en-US" sz="2400" dirty="0"/>
          </a:p>
          <a:p>
            <a:pPr>
              <a:spcBef>
                <a:spcPts val="600"/>
              </a:spcBef>
            </a:pPr>
            <a:r>
              <a:rPr lang="en-US" sz="2400" b="1" dirty="0"/>
              <a:t>References:</a:t>
            </a:r>
          </a:p>
          <a:p>
            <a:pPr lvl="0"/>
            <a:r>
              <a:rPr lang="en-US" dirty="0">
                <a:hlinkClick r:id="rId3"/>
              </a:rPr>
              <a:t>BIOS Chronomancy: Fixing the Core Root of Trust for Measurement</a:t>
            </a:r>
            <a:endParaRPr lang="en-US" dirty="0"/>
          </a:p>
          <a:p>
            <a:pPr lvl="0"/>
            <a:r>
              <a:rPr lang="en-US" dirty="0">
                <a:hlinkClick r:id="rId4"/>
              </a:rPr>
              <a:t>Defeating Signed BIOS Enforcement</a:t>
            </a:r>
            <a:endParaRPr lang="en-US" dirty="0"/>
          </a:p>
        </p:txBody>
      </p:sp>
    </p:spTree>
    <p:extLst>
      <p:ext uri="{BB962C8B-B14F-4D97-AF65-F5344CB8AC3E}">
        <p14:creationId xmlns:p14="http://schemas.microsoft.com/office/powerpoint/2010/main" val="2873906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EDK2 Capsule BOF Vulnerabilities</a:t>
            </a:r>
          </a:p>
        </p:txBody>
      </p:sp>
      <p:sp>
        <p:nvSpPr>
          <p:cNvPr id="3" name="Rectangle 2"/>
          <p:cNvSpPr/>
          <p:nvPr/>
        </p:nvSpPr>
        <p:spPr>
          <a:xfrm>
            <a:off x="457200" y="1371600"/>
            <a:ext cx="8382000" cy="4909036"/>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Attacker sets up a capsule in memory, and when capsule update is called, BIOS parses the data provided by the attacker</a:t>
            </a:r>
          </a:p>
          <a:p>
            <a:pPr marL="342900" lvl="0" indent="-342900">
              <a:spcBef>
                <a:spcPts val="600"/>
              </a:spcBef>
              <a:buFont typeface="Arial" panose="020B0604020202020204" pitchFamily="34" charset="0"/>
              <a:buChar char="•"/>
            </a:pPr>
            <a:r>
              <a:rPr lang="en-US" sz="2400" i="1" dirty="0"/>
              <a:t>Capsule Coalescing</a:t>
            </a:r>
            <a:r>
              <a:rPr lang="en-US" sz="2400" dirty="0"/>
              <a:t> – when the blocks of a capsule are made contiguous, an integer overflow allowed attackers to control a memory copy operation.</a:t>
            </a:r>
          </a:p>
          <a:p>
            <a:pPr marL="342900" lvl="0" indent="-342900">
              <a:spcBef>
                <a:spcPts val="600"/>
              </a:spcBef>
              <a:buFont typeface="Arial" panose="020B0604020202020204" pitchFamily="34" charset="0"/>
              <a:buChar char="•"/>
            </a:pPr>
            <a:r>
              <a:rPr lang="en-US" sz="2400" i="1" dirty="0"/>
              <a:t>Capsule Envelop</a:t>
            </a:r>
            <a:r>
              <a:rPr lang="en-US" sz="2400" dirty="0"/>
              <a:t> – when blocks of the capsule are parsed, an integer overflow allowed attackers to cause a small allocation and large memory copy operation.</a:t>
            </a:r>
          </a:p>
          <a:p>
            <a:pPr>
              <a:spcBef>
                <a:spcPts val="600"/>
              </a:spcBef>
            </a:pPr>
            <a:endParaRPr lang="en-US" sz="2400" dirty="0"/>
          </a:p>
          <a:p>
            <a:pPr>
              <a:spcBef>
                <a:spcPts val="600"/>
              </a:spcBef>
            </a:pPr>
            <a:r>
              <a:rPr lang="en-US" sz="2400" b="1" dirty="0"/>
              <a:t>References:</a:t>
            </a:r>
          </a:p>
          <a:p>
            <a:pPr lvl="0">
              <a:spcBef>
                <a:spcPts val="600"/>
              </a:spcBef>
            </a:pPr>
            <a:r>
              <a:rPr lang="en-US" sz="2400" dirty="0">
                <a:hlinkClick r:id=""/>
              </a:rPr>
              <a:t>Extreme Privilege Escalation on Windows 8/UEFI Systems</a:t>
            </a:r>
            <a:endParaRPr lang="en-US" sz="2400" dirty="0"/>
          </a:p>
        </p:txBody>
      </p:sp>
    </p:spTree>
    <p:extLst>
      <p:ext uri="{BB962C8B-B14F-4D97-AF65-F5344CB8AC3E}">
        <p14:creationId xmlns:p14="http://schemas.microsoft.com/office/powerpoint/2010/main" val="325829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4.4 Attacking SMRAM</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44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Unlocked Compatible/Legacy SMRAM</a:t>
            </a:r>
          </a:p>
        </p:txBody>
      </p:sp>
      <p:sp>
        <p:nvSpPr>
          <p:cNvPr id="3" name="Rectangle 2"/>
          <p:cNvSpPr/>
          <p:nvPr/>
        </p:nvSpPr>
        <p:spPr>
          <a:xfrm>
            <a:off x="457200" y="1371600"/>
            <a:ext cx="8458200" cy="4862870"/>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D_LCK</a:t>
            </a:r>
            <a:r>
              <a:rPr lang="en-US" sz="2400" dirty="0"/>
              <a:t> bit in </a:t>
            </a:r>
            <a:r>
              <a:rPr lang="en-US" sz="2400" b="1" dirty="0">
                <a:latin typeface="Courier New" panose="02070309020205020404" pitchFamily="49" charset="0"/>
                <a:cs typeface="Courier New" panose="02070309020205020404" pitchFamily="49" charset="0"/>
              </a:rPr>
              <a:t>SMRAMC</a:t>
            </a:r>
            <a:r>
              <a:rPr lang="en-US" sz="2400" dirty="0"/>
              <a:t> register locks down configuration of </a:t>
            </a:r>
            <a:r>
              <a:rPr lang="en-US" sz="2400" i="1" dirty="0"/>
              <a:t>Compatible SMM range</a:t>
            </a:r>
            <a:r>
              <a:rPr lang="en-US" sz="2400" dirty="0"/>
              <a:t> (a.k.a. </a:t>
            </a:r>
            <a:r>
              <a:rPr lang="en-US" sz="2400" i="1" dirty="0"/>
              <a:t>CSEG</a:t>
            </a:r>
            <a:r>
              <a:rPr lang="en-US" sz="2400" dirty="0"/>
              <a:t>)</a:t>
            </a:r>
          </a:p>
          <a:p>
            <a:pPr marL="342900" lvl="0" indent="-342900">
              <a:spcBef>
                <a:spcPts val="600"/>
              </a:spcBef>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SMRAMC[D_OPEN]=0</a:t>
            </a:r>
            <a:r>
              <a:rPr lang="en-US" sz="2400" dirty="0"/>
              <a:t> forces access to legacy SMM space decode to system bus rather than to DRAM where SMI handlers are when CPU is not in System Management Mode (SMM)</a:t>
            </a:r>
          </a:p>
          <a:p>
            <a:pPr marL="342900" lvl="0" indent="-342900">
              <a:spcBef>
                <a:spcPts val="600"/>
              </a:spcBef>
              <a:buFont typeface="Arial" panose="020B0604020202020204" pitchFamily="34" charset="0"/>
              <a:buChar char="•"/>
            </a:pPr>
            <a:r>
              <a:rPr lang="en-US" sz="2400" dirty="0"/>
              <a:t>When </a:t>
            </a:r>
            <a:r>
              <a:rPr lang="en-US" sz="2400" b="1" dirty="0">
                <a:latin typeface="Courier New" panose="02070309020205020404" pitchFamily="49" charset="0"/>
                <a:cs typeface="Courier New" panose="02070309020205020404" pitchFamily="49" charset="0"/>
              </a:rPr>
              <a:t>D_LCK</a:t>
            </a:r>
            <a:r>
              <a:rPr lang="en-US" sz="2400" dirty="0"/>
              <a:t> is not set by BIOS, SMM space decode can be changed to open access to CSEG if CPU is not in SMM</a:t>
            </a:r>
          </a:p>
          <a:p>
            <a:pPr marL="342900" lvl="0" indent="-342900">
              <a:spcBef>
                <a:spcPts val="600"/>
              </a:spcBef>
              <a:buFont typeface="Arial" panose="020B0604020202020204" pitchFamily="34" charset="0"/>
              <a:buChar char="•"/>
            </a:pPr>
            <a:endParaRPr lang="en-US" sz="2400" dirty="0"/>
          </a:p>
          <a:p>
            <a:pPr>
              <a:spcBef>
                <a:spcPts val="600"/>
              </a:spcBef>
            </a:pPr>
            <a:r>
              <a:rPr lang="en-US" sz="2400" b="1" dirty="0"/>
              <a:t>References:</a:t>
            </a:r>
          </a:p>
          <a:p>
            <a:pPr>
              <a:spcBef>
                <a:spcPts val="600"/>
              </a:spcBef>
            </a:pPr>
            <a:r>
              <a:rPr lang="en-US" sz="2000" dirty="0">
                <a:hlinkClick r:id=""/>
              </a:rPr>
              <a:t>Using CPU SMM to Circumvent OS Security Functions</a:t>
            </a:r>
            <a:endParaRPr lang="en-US" sz="2000" dirty="0"/>
          </a:p>
          <a:p>
            <a:pPr>
              <a:spcBef>
                <a:spcPts val="600"/>
              </a:spcBef>
            </a:pPr>
            <a:r>
              <a:rPr lang="en-US" sz="2000" dirty="0">
                <a:hlinkClick r:id=""/>
              </a:rPr>
              <a:t>Using SMM For Other Purposes</a:t>
            </a:r>
            <a:endParaRPr lang="en-US" sz="2000" b="1" dirty="0"/>
          </a:p>
        </p:txBody>
      </p:sp>
    </p:spTree>
    <p:extLst>
      <p:ext uri="{BB962C8B-B14F-4D97-AF65-F5344CB8AC3E}">
        <p14:creationId xmlns:p14="http://schemas.microsoft.com/office/powerpoint/2010/main" val="351990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fontScale="90000"/>
          </a:bodyPr>
          <a:lstStyle/>
          <a:p>
            <a:r>
              <a:rPr lang="en-US" dirty="0"/>
              <a:t>Compatible SMM Space: Normal Decode</a:t>
            </a:r>
          </a:p>
        </p:txBody>
      </p:sp>
      <p:sp>
        <p:nvSpPr>
          <p:cNvPr id="14" name="TextBox 13"/>
          <p:cNvSpPr txBox="1"/>
          <p:nvPr/>
        </p:nvSpPr>
        <p:spPr>
          <a:xfrm>
            <a:off x="578068" y="3405346"/>
            <a:ext cx="1240221" cy="369332"/>
          </a:xfrm>
          <a:prstGeom prst="rect">
            <a:avLst/>
          </a:prstGeom>
          <a:noFill/>
        </p:spPr>
        <p:txBody>
          <a:bodyPr wrap="square" rtlCol="0">
            <a:spAutoFit/>
          </a:bodyPr>
          <a:lstStyle/>
          <a:p>
            <a:r>
              <a:rPr lang="en-US" dirty="0">
                <a:latin typeface="Neo Sans Intel"/>
                <a:cs typeface="Neo Sans Intel"/>
              </a:rPr>
              <a:t>0xBFFFF</a:t>
            </a:r>
            <a:endParaRPr lang="en-US" sz="1600" dirty="0">
              <a:latin typeface="Neo Sans Intel"/>
              <a:cs typeface="Neo Sans Intel"/>
            </a:endParaRPr>
          </a:p>
        </p:txBody>
      </p:sp>
      <p:sp>
        <p:nvSpPr>
          <p:cNvPr id="11" name="Rounded Rectangle 10"/>
          <p:cNvSpPr/>
          <p:nvPr/>
        </p:nvSpPr>
        <p:spPr>
          <a:xfrm>
            <a:off x="2280743" y="3668113"/>
            <a:ext cx="3132085" cy="1397859"/>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Compatible SMRAM  (CSEG)</a:t>
            </a:r>
            <a:endParaRPr lang="en-US" sz="1400" dirty="0"/>
          </a:p>
        </p:txBody>
      </p:sp>
      <p:cxnSp>
        <p:nvCxnSpPr>
          <p:cNvPr id="32" name="Straight Connector 31"/>
          <p:cNvCxnSpPr/>
          <p:nvPr/>
        </p:nvCxnSpPr>
        <p:spPr>
          <a:xfrm flipV="1">
            <a:off x="1770989" y="36050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247269" y="3476221"/>
            <a:ext cx="2486828" cy="1200329"/>
          </a:xfrm>
          <a:prstGeom prst="rect">
            <a:avLst/>
          </a:prstGeom>
          <a:noFill/>
        </p:spPr>
        <p:txBody>
          <a:bodyPr wrap="square" rtlCol="0">
            <a:spAutoFit/>
          </a:bodyPr>
          <a:lstStyle/>
          <a:p>
            <a:r>
              <a:rPr lang="en-US" dirty="0">
                <a:latin typeface="Neo Sans Intel"/>
                <a:cs typeface="Neo Sans Intel"/>
              </a:rPr>
              <a:t>SMM access to CSEG is decoded to DRAM, non-SMM access is sent to system bus</a:t>
            </a:r>
          </a:p>
        </p:txBody>
      </p:sp>
      <p:sp>
        <p:nvSpPr>
          <p:cNvPr id="19" name="TextBox 18"/>
          <p:cNvSpPr txBox="1"/>
          <p:nvPr/>
        </p:nvSpPr>
        <p:spPr>
          <a:xfrm>
            <a:off x="572818" y="4934556"/>
            <a:ext cx="1240221" cy="369332"/>
          </a:xfrm>
          <a:prstGeom prst="rect">
            <a:avLst/>
          </a:prstGeom>
          <a:noFill/>
        </p:spPr>
        <p:txBody>
          <a:bodyPr wrap="square" rtlCol="0">
            <a:spAutoFit/>
          </a:bodyPr>
          <a:lstStyle/>
          <a:p>
            <a:r>
              <a:rPr lang="en-US" dirty="0">
                <a:latin typeface="Neo Sans Intel"/>
                <a:cs typeface="Neo Sans Intel"/>
              </a:rPr>
              <a:t>0xA0000</a:t>
            </a:r>
            <a:endParaRPr lang="en-US" sz="1600" dirty="0">
              <a:latin typeface="Neo Sans Intel"/>
              <a:cs typeface="Neo Sans Intel"/>
            </a:endParaRPr>
          </a:p>
        </p:txBody>
      </p:sp>
      <p:cxnSp>
        <p:nvCxnSpPr>
          <p:cNvPr id="21" name="Straight Connector 20"/>
          <p:cNvCxnSpPr/>
          <p:nvPr/>
        </p:nvCxnSpPr>
        <p:spPr>
          <a:xfrm flipV="1">
            <a:off x="1765739" y="51342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78523" y="4030711"/>
            <a:ext cx="1240221" cy="646331"/>
          </a:xfrm>
          <a:prstGeom prst="rect">
            <a:avLst/>
          </a:prstGeom>
          <a:noFill/>
        </p:spPr>
        <p:txBody>
          <a:bodyPr wrap="square" rtlCol="0">
            <a:spAutoFit/>
          </a:bodyPr>
          <a:lstStyle/>
          <a:p>
            <a:r>
              <a:rPr lang="en-US" dirty="0">
                <a:latin typeface="Neo Sans Intel"/>
                <a:cs typeface="Neo Sans Intel"/>
              </a:rPr>
              <a:t>Non SMM access</a:t>
            </a:r>
          </a:p>
        </p:txBody>
      </p:sp>
      <p:sp>
        <p:nvSpPr>
          <p:cNvPr id="24" name="Right Arrow 23"/>
          <p:cNvSpPr/>
          <p:nvPr/>
        </p:nvSpPr>
        <p:spPr>
          <a:xfrm>
            <a:off x="1481959" y="4062270"/>
            <a:ext cx="4750675" cy="620110"/>
          </a:xfrm>
          <a:prstGeom prst="rightArrow">
            <a:avLst>
              <a:gd name="adj1" fmla="val 43220"/>
              <a:gd name="adj2" fmla="val 50000"/>
            </a:avLst>
          </a:prstGeom>
          <a:solidFill>
            <a:schemeClr val="accent1">
              <a:alpha val="50000"/>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2342669" y="1642166"/>
            <a:ext cx="3280365" cy="646331"/>
          </a:xfrm>
          <a:prstGeom prst="rect">
            <a:avLst/>
          </a:prstGeom>
          <a:noFill/>
        </p:spPr>
        <p:txBody>
          <a:bodyPr wrap="square" rtlCol="0">
            <a:spAutoFit/>
          </a:bodyPr>
          <a:lstStyle/>
          <a:p>
            <a:r>
              <a:rPr lang="en-US" b="1" dirty="0">
                <a:cs typeface="Neo Sans Intel"/>
              </a:rPr>
              <a:t>SMRAMC [D_LCK] = 1</a:t>
            </a:r>
          </a:p>
          <a:p>
            <a:r>
              <a:rPr lang="en-US" b="1" dirty="0">
                <a:cs typeface="Neo Sans Intel"/>
              </a:rPr>
              <a:t>SMRAMC [D_OPEN] = 0</a:t>
            </a:r>
          </a:p>
        </p:txBody>
      </p:sp>
      <p:sp>
        <p:nvSpPr>
          <p:cNvPr id="16" name="Rectangle 15"/>
          <p:cNvSpPr/>
          <p:nvPr/>
        </p:nvSpPr>
        <p:spPr>
          <a:xfrm>
            <a:off x="0" y="6556731"/>
            <a:ext cx="9144000" cy="307777"/>
          </a:xfrm>
          <a:prstGeom prst="rect">
            <a:avLst/>
          </a:prstGeom>
        </p:spPr>
        <p:txBody>
          <a:bodyPr wrap="square">
            <a:spAutoFit/>
          </a:bodyPr>
          <a:lstStyle/>
          <a:p>
            <a:pPr lvl="0"/>
            <a:r>
              <a:rPr lang="en-US" sz="1400" b="1" dirty="0"/>
              <a:t>Source: </a:t>
            </a:r>
            <a:r>
              <a:rPr lang="en-US" sz="1400" b="1" dirty="0">
                <a:hlinkClick r:id="rId3"/>
              </a:rPr>
              <a:t>Using CPU SMM to Circumvent OS Security Functions</a:t>
            </a:r>
            <a:r>
              <a:rPr lang="en-US" sz="1400" b="1" dirty="0"/>
              <a:t>, </a:t>
            </a:r>
            <a:r>
              <a:rPr lang="en-US" sz="1400" b="1" dirty="0">
                <a:hlinkClick r:id="rId4"/>
              </a:rPr>
              <a:t>Using SMM For Other Purposes</a:t>
            </a:r>
            <a:endParaRPr lang="en-US" sz="1400" b="1" dirty="0"/>
          </a:p>
        </p:txBody>
      </p:sp>
    </p:spTree>
    <p:extLst>
      <p:ext uri="{BB962C8B-B14F-4D97-AF65-F5344CB8AC3E}">
        <p14:creationId xmlns:p14="http://schemas.microsoft.com/office/powerpoint/2010/main" val="3190370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Compatible SMM Space: Unlocked</a:t>
            </a:r>
          </a:p>
        </p:txBody>
      </p:sp>
      <p:sp>
        <p:nvSpPr>
          <p:cNvPr id="14" name="TextBox 13"/>
          <p:cNvSpPr txBox="1"/>
          <p:nvPr/>
        </p:nvSpPr>
        <p:spPr>
          <a:xfrm>
            <a:off x="578068" y="3405346"/>
            <a:ext cx="1240221" cy="369332"/>
          </a:xfrm>
          <a:prstGeom prst="rect">
            <a:avLst/>
          </a:prstGeom>
          <a:noFill/>
        </p:spPr>
        <p:txBody>
          <a:bodyPr wrap="square" rtlCol="0">
            <a:spAutoFit/>
          </a:bodyPr>
          <a:lstStyle/>
          <a:p>
            <a:r>
              <a:rPr lang="en-US" dirty="0">
                <a:latin typeface="Neo Sans Intel"/>
                <a:cs typeface="Neo Sans Intel"/>
              </a:rPr>
              <a:t>0xBFFFF</a:t>
            </a:r>
            <a:endParaRPr lang="en-US" sz="1600" dirty="0">
              <a:latin typeface="Neo Sans Intel"/>
              <a:cs typeface="Neo Sans Intel"/>
            </a:endParaRPr>
          </a:p>
        </p:txBody>
      </p:sp>
      <p:sp>
        <p:nvSpPr>
          <p:cNvPr id="11" name="Rounded Rectangle 10"/>
          <p:cNvSpPr/>
          <p:nvPr/>
        </p:nvSpPr>
        <p:spPr>
          <a:xfrm>
            <a:off x="2280743" y="3668113"/>
            <a:ext cx="3132085" cy="139785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Compatible SMRAM  (CSEG)</a:t>
            </a:r>
          </a:p>
        </p:txBody>
      </p:sp>
      <p:cxnSp>
        <p:nvCxnSpPr>
          <p:cNvPr id="32" name="Straight Connector 31"/>
          <p:cNvCxnSpPr/>
          <p:nvPr/>
        </p:nvCxnSpPr>
        <p:spPr>
          <a:xfrm flipV="1">
            <a:off x="1770989" y="36050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247268" y="3476221"/>
            <a:ext cx="2507847" cy="1477328"/>
          </a:xfrm>
          <a:prstGeom prst="rect">
            <a:avLst/>
          </a:prstGeom>
          <a:noFill/>
        </p:spPr>
        <p:txBody>
          <a:bodyPr wrap="square" rtlCol="0">
            <a:spAutoFit/>
          </a:bodyPr>
          <a:lstStyle/>
          <a:p>
            <a:r>
              <a:rPr lang="en-US" dirty="0">
                <a:latin typeface="Neo Sans Intel"/>
                <a:cs typeface="Neo Sans Intel"/>
              </a:rPr>
              <a:t>Non-SMM access to CSEG is decoded to DRAM where SMI handlers can be modified</a:t>
            </a:r>
          </a:p>
        </p:txBody>
      </p:sp>
      <p:sp>
        <p:nvSpPr>
          <p:cNvPr id="19" name="TextBox 18"/>
          <p:cNvSpPr txBox="1"/>
          <p:nvPr/>
        </p:nvSpPr>
        <p:spPr>
          <a:xfrm>
            <a:off x="572818" y="4934556"/>
            <a:ext cx="1240221" cy="369332"/>
          </a:xfrm>
          <a:prstGeom prst="rect">
            <a:avLst/>
          </a:prstGeom>
          <a:noFill/>
        </p:spPr>
        <p:txBody>
          <a:bodyPr wrap="square" rtlCol="0">
            <a:spAutoFit/>
          </a:bodyPr>
          <a:lstStyle/>
          <a:p>
            <a:r>
              <a:rPr lang="en-US" dirty="0">
                <a:latin typeface="Neo Sans Intel"/>
                <a:cs typeface="Neo Sans Intel"/>
              </a:rPr>
              <a:t>0xA0000</a:t>
            </a:r>
          </a:p>
        </p:txBody>
      </p:sp>
      <p:cxnSp>
        <p:nvCxnSpPr>
          <p:cNvPr id="21" name="Straight Connector 20"/>
          <p:cNvCxnSpPr/>
          <p:nvPr/>
        </p:nvCxnSpPr>
        <p:spPr>
          <a:xfrm flipV="1">
            <a:off x="1765739" y="51342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78523" y="4030711"/>
            <a:ext cx="1240221" cy="646331"/>
          </a:xfrm>
          <a:prstGeom prst="rect">
            <a:avLst/>
          </a:prstGeom>
          <a:noFill/>
        </p:spPr>
        <p:txBody>
          <a:bodyPr wrap="square" rtlCol="0">
            <a:spAutoFit/>
          </a:bodyPr>
          <a:lstStyle/>
          <a:p>
            <a:r>
              <a:rPr lang="en-US" dirty="0">
                <a:latin typeface="Neo Sans Intel"/>
                <a:cs typeface="Neo Sans Intel"/>
              </a:rPr>
              <a:t>Non SMM access</a:t>
            </a:r>
          </a:p>
        </p:txBody>
      </p:sp>
      <p:sp>
        <p:nvSpPr>
          <p:cNvPr id="24" name="Right Arrow 23"/>
          <p:cNvSpPr/>
          <p:nvPr/>
        </p:nvSpPr>
        <p:spPr>
          <a:xfrm>
            <a:off x="1481959" y="4062270"/>
            <a:ext cx="767255" cy="620110"/>
          </a:xfrm>
          <a:prstGeom prst="rightArrow">
            <a:avLst>
              <a:gd name="adj1" fmla="val 43220"/>
              <a:gd name="adj2" fmla="val 50000"/>
            </a:avLst>
          </a:prstGeom>
          <a:solidFill>
            <a:schemeClr val="accent1"/>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2342669" y="1642166"/>
            <a:ext cx="3280365" cy="646331"/>
          </a:xfrm>
          <a:prstGeom prst="rect">
            <a:avLst/>
          </a:prstGeom>
          <a:noFill/>
        </p:spPr>
        <p:txBody>
          <a:bodyPr wrap="square" rtlCol="0">
            <a:spAutoFit/>
          </a:bodyPr>
          <a:lstStyle/>
          <a:p>
            <a:r>
              <a:rPr lang="en-US" b="1" dirty="0">
                <a:solidFill>
                  <a:srgbClr val="FF0000"/>
                </a:solidFill>
                <a:cs typeface="Neo Sans Intel"/>
              </a:rPr>
              <a:t>SMRAMC [D_LCK] = 0</a:t>
            </a:r>
          </a:p>
          <a:p>
            <a:r>
              <a:rPr lang="en-US" b="1" dirty="0">
                <a:cs typeface="Neo Sans Intel"/>
              </a:rPr>
              <a:t>SMRAMC [D_OPEN] = 1</a:t>
            </a:r>
          </a:p>
        </p:txBody>
      </p:sp>
      <p:sp>
        <p:nvSpPr>
          <p:cNvPr id="13" name="Rectangle 12"/>
          <p:cNvSpPr/>
          <p:nvPr/>
        </p:nvSpPr>
        <p:spPr>
          <a:xfrm>
            <a:off x="0" y="6556731"/>
            <a:ext cx="9144000" cy="307777"/>
          </a:xfrm>
          <a:prstGeom prst="rect">
            <a:avLst/>
          </a:prstGeom>
        </p:spPr>
        <p:txBody>
          <a:bodyPr wrap="square">
            <a:spAutoFit/>
          </a:bodyPr>
          <a:lstStyle/>
          <a:p>
            <a:pPr lvl="0"/>
            <a:r>
              <a:rPr lang="en-US" sz="1400" b="1" dirty="0"/>
              <a:t>Source: </a:t>
            </a:r>
            <a:r>
              <a:rPr lang="en-US" sz="1400" b="1" dirty="0">
                <a:hlinkClick r:id="rId3"/>
              </a:rPr>
              <a:t>Using CPU SMM to Circumvent OS Security Functions</a:t>
            </a:r>
            <a:r>
              <a:rPr lang="en-US" sz="1400" b="1" dirty="0"/>
              <a:t>, </a:t>
            </a:r>
            <a:r>
              <a:rPr lang="en-US" sz="1400" b="1" dirty="0">
                <a:hlinkClick r:id="rId4"/>
              </a:rPr>
              <a:t>Using SMM For Other Purposes</a:t>
            </a:r>
            <a:endParaRPr lang="en-US" sz="1400" b="1" dirty="0"/>
          </a:p>
        </p:txBody>
      </p:sp>
    </p:spTree>
    <p:extLst>
      <p:ext uri="{BB962C8B-B14F-4D97-AF65-F5344CB8AC3E}">
        <p14:creationId xmlns:p14="http://schemas.microsoft.com/office/powerpoint/2010/main" val="251564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with </a:t>
            </a:r>
            <a:r>
              <a:rPr lang="en-US" dirty="0" err="1">
                <a:latin typeface="Courier New" panose="02070309020205020404" pitchFamily="49" charset="0"/>
                <a:cs typeface="Courier New" panose="02070309020205020404" pitchFamily="49" charset="0"/>
              </a:rPr>
              <a:t>common.smm</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315316" y="2058571"/>
            <a:ext cx="8671034" cy="2729329"/>
          </a:xfrm>
        </p:spPr>
        <p:txBody>
          <a:bodyPr>
            <a:noAutofit/>
          </a:bodyPr>
          <a:lstStyle/>
          <a:p>
            <a:endParaRPr lang="en-US" sz="1800" dirty="0">
              <a:solidFill>
                <a:schemeClr val="tx1"/>
              </a:solidFill>
              <a:latin typeface="Courier New" panose="02070309020205020404" pitchFamily="49" charset="0"/>
              <a:cs typeface="Courier New" panose="02070309020205020404" pitchFamily="49" charset="0"/>
            </a:endParaRPr>
          </a:p>
          <a:p>
            <a:r>
              <a:rPr lang="en-US" sz="1800" dirty="0">
                <a:solidFill>
                  <a:schemeClr val="tx1"/>
                </a:solidFill>
                <a:latin typeface="Courier New" panose="02070309020205020404" pitchFamily="49" charset="0"/>
                <a:cs typeface="Courier New" panose="02070309020205020404" pitchFamily="49" charset="0"/>
              </a:rPr>
              <a:t>[*] running module: </a:t>
            </a:r>
            <a:r>
              <a:rPr lang="en-US" sz="1800" dirty="0" err="1">
                <a:solidFill>
                  <a:schemeClr val="tx1"/>
                </a:solidFill>
                <a:latin typeface="Courier New" panose="02070309020205020404" pitchFamily="49" charset="0"/>
                <a:cs typeface="Courier New" panose="02070309020205020404" pitchFamily="49" charset="0"/>
              </a:rPr>
              <a:t>chipsec.modules.common.smm</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Module: SMM memory (SMRAM) Lock</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SMRAM register = 0x1A ( D_LCK = 1, D_OPEN = 0 )</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 PASSED: SMRAM is locked</a:t>
            </a:r>
          </a:p>
        </p:txBody>
      </p:sp>
      <p:sp>
        <p:nvSpPr>
          <p:cNvPr id="4" name="Rectangle 3"/>
          <p:cNvSpPr/>
          <p:nvPr/>
        </p:nvSpPr>
        <p:spPr>
          <a:xfrm>
            <a:off x="372781" y="1689239"/>
            <a:ext cx="5285421"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common.smm</a:t>
            </a:r>
            <a:endParaRPr lang="en-US" b="1" dirty="0">
              <a:cs typeface="Courier New" pitchFamily="49" charset="0"/>
            </a:endParaRPr>
          </a:p>
        </p:txBody>
      </p:sp>
    </p:spTree>
    <p:extLst>
      <p:ext uri="{BB962C8B-B14F-4D97-AF65-F5344CB8AC3E}">
        <p14:creationId xmlns:p14="http://schemas.microsoft.com/office/powerpoint/2010/main" val="1951086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“Cache Poisoning” Attack</a:t>
            </a:r>
          </a:p>
        </p:txBody>
      </p:sp>
      <p:sp>
        <p:nvSpPr>
          <p:cNvPr id="3" name="Rectangle 2"/>
          <p:cNvSpPr/>
          <p:nvPr/>
        </p:nvSpPr>
        <p:spPr>
          <a:xfrm>
            <a:off x="457200" y="1371600"/>
            <a:ext cx="8458200" cy="5016758"/>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200" dirty="0"/>
              <a:t>CPU executes from cache if memory type is cacheable</a:t>
            </a:r>
          </a:p>
          <a:p>
            <a:pPr marL="342900" lvl="0" indent="-342900">
              <a:spcBef>
                <a:spcPts val="600"/>
              </a:spcBef>
              <a:buFont typeface="Arial" panose="020B0604020202020204" pitchFamily="34" charset="0"/>
              <a:buChar char="•"/>
            </a:pPr>
            <a:r>
              <a:rPr lang="en-US" sz="2200" dirty="0"/>
              <a:t>Ring0 exploit can make SMRAM cacheable (variable </a:t>
            </a:r>
            <a:r>
              <a:rPr lang="en-US" sz="2200" b="1" dirty="0">
                <a:latin typeface="Courier New" panose="02070309020205020404" pitchFamily="49" charset="0"/>
                <a:cs typeface="Courier New" panose="02070309020205020404" pitchFamily="49" charset="0"/>
              </a:rPr>
              <a:t>MTRR</a:t>
            </a:r>
            <a:r>
              <a:rPr lang="en-US" sz="2200" dirty="0"/>
              <a:t>)</a:t>
            </a:r>
          </a:p>
          <a:p>
            <a:pPr marL="342900" lvl="0" indent="-342900">
              <a:spcBef>
                <a:spcPts val="600"/>
              </a:spcBef>
              <a:buFont typeface="Arial" panose="020B0604020202020204" pitchFamily="34" charset="0"/>
              <a:buChar char="•"/>
            </a:pPr>
            <a:r>
              <a:rPr lang="en-US" sz="2200" dirty="0"/>
              <a:t>Ring0 exploit can then populate cache-lines at </a:t>
            </a:r>
            <a:r>
              <a:rPr lang="en-US" sz="2200" b="1" dirty="0">
                <a:latin typeface="Courier New" panose="02070309020205020404" pitchFamily="49" charset="0"/>
                <a:cs typeface="Courier New" panose="02070309020205020404" pitchFamily="49" charset="0"/>
              </a:rPr>
              <a:t>SMBASE</a:t>
            </a:r>
            <a:r>
              <a:rPr lang="en-US" sz="2200" dirty="0"/>
              <a:t> with SMI exploit code (ex. modify </a:t>
            </a:r>
            <a:r>
              <a:rPr lang="en-US" sz="2200" b="1" dirty="0">
                <a:latin typeface="Courier New" panose="02070309020205020404" pitchFamily="49" charset="0"/>
                <a:cs typeface="Courier New" panose="02070309020205020404" pitchFamily="49" charset="0"/>
              </a:rPr>
              <a:t>SMBASE</a:t>
            </a:r>
            <a:r>
              <a:rPr lang="en-US" sz="2200" dirty="0"/>
              <a:t>) and trigger SMI</a:t>
            </a:r>
          </a:p>
          <a:p>
            <a:pPr marL="342900" lvl="0" indent="-342900">
              <a:spcBef>
                <a:spcPts val="600"/>
              </a:spcBef>
              <a:buFont typeface="Arial" panose="020B0604020202020204" pitchFamily="34" charset="0"/>
              <a:buChar char="•"/>
            </a:pPr>
            <a:r>
              <a:rPr lang="en-US" sz="2200" dirty="0"/>
              <a:t>CPU upon entering SMM will execute SMI exploit from cache</a:t>
            </a:r>
          </a:p>
          <a:p>
            <a:pPr lvl="0"/>
            <a:endParaRPr lang="en-US" sz="2000" dirty="0"/>
          </a:p>
          <a:p>
            <a:pPr>
              <a:spcBef>
                <a:spcPts val="600"/>
              </a:spcBef>
            </a:pPr>
            <a:r>
              <a:rPr lang="en-US" sz="2400" b="1" dirty="0"/>
              <a:t>Mitigations: </a:t>
            </a:r>
            <a:r>
              <a:rPr lang="en-US" sz="2400" dirty="0"/>
              <a:t>CPU System Management Range Registers (</a:t>
            </a:r>
            <a:r>
              <a:rPr lang="en-US" sz="2400" b="1" dirty="0">
                <a:latin typeface="Courier New" panose="02070309020205020404" pitchFamily="49" charset="0"/>
                <a:cs typeface="Courier New" panose="02070309020205020404" pitchFamily="49" charset="0"/>
              </a:rPr>
              <a:t>SMRR</a:t>
            </a:r>
            <a:r>
              <a:rPr lang="en-US" sz="2400" dirty="0"/>
              <a:t>) forcing </a:t>
            </a:r>
            <a:r>
              <a:rPr lang="en-US" sz="2400" b="1" dirty="0">
                <a:latin typeface="Courier New" panose="02070309020205020404" pitchFamily="49" charset="0"/>
                <a:cs typeface="Courier New" panose="02070309020205020404" pitchFamily="49" charset="0"/>
              </a:rPr>
              <a:t>UC</a:t>
            </a:r>
            <a:r>
              <a:rPr lang="en-US" sz="2400" dirty="0"/>
              <a:t> and blocking access to SMRAM when CPU is not in SMM. BIOS has to enable </a:t>
            </a:r>
            <a:r>
              <a:rPr lang="en-US" sz="2400" b="1" dirty="0">
                <a:latin typeface="Courier New" panose="02070309020205020404" pitchFamily="49" charset="0"/>
                <a:cs typeface="Courier New" panose="02070309020205020404" pitchFamily="49" charset="0"/>
              </a:rPr>
              <a:t>SMRR</a:t>
            </a:r>
            <a:endParaRPr lang="en-US" sz="2400" b="1" dirty="0"/>
          </a:p>
          <a:p>
            <a:pPr>
              <a:spcBef>
                <a:spcPts val="600"/>
              </a:spcBef>
            </a:pPr>
            <a:endParaRPr lang="en-US" sz="2400" b="1" dirty="0"/>
          </a:p>
          <a:p>
            <a:pPr>
              <a:spcBef>
                <a:spcPts val="600"/>
              </a:spcBef>
            </a:pPr>
            <a:r>
              <a:rPr lang="en-US" sz="2400" b="1" dirty="0"/>
              <a:t>References:</a:t>
            </a:r>
          </a:p>
          <a:p>
            <a:pPr lvl="0"/>
            <a:r>
              <a:rPr lang="en-US" sz="2000" dirty="0">
                <a:hlinkClick r:id="rId3"/>
              </a:rPr>
              <a:t>Attacking SMM Memory via Intel Cache Poisoning</a:t>
            </a:r>
            <a:endParaRPr lang="en-US" sz="2000" dirty="0"/>
          </a:p>
          <a:p>
            <a:pPr lvl="0"/>
            <a:r>
              <a:rPr lang="en-US" sz="2000" dirty="0">
                <a:hlinkClick r:id="rId4"/>
              </a:rPr>
              <a:t>Getting Into the SMRAM: SMM Reloaded</a:t>
            </a:r>
            <a:endParaRPr lang="en-US" sz="2000" dirty="0"/>
          </a:p>
        </p:txBody>
      </p:sp>
    </p:spTree>
    <p:extLst>
      <p:ext uri="{BB962C8B-B14F-4D97-AF65-F5344CB8AC3E}">
        <p14:creationId xmlns:p14="http://schemas.microsoft.com/office/powerpoint/2010/main" val="330546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How Can System Firmware Be Attacked?</a:t>
            </a:r>
          </a:p>
        </p:txBody>
      </p:sp>
      <p:sp>
        <p:nvSpPr>
          <p:cNvPr id="7" name="Content Placeholder 6"/>
          <p:cNvSpPr>
            <a:spLocks noGrp="1"/>
          </p:cNvSpPr>
          <p:nvPr>
            <p:ph sz="half" idx="2"/>
          </p:nvPr>
        </p:nvSpPr>
        <p:spPr>
          <a:xfrm>
            <a:off x="457200" y="1524000"/>
            <a:ext cx="8458200" cy="4495800"/>
          </a:xfrm>
        </p:spPr>
        <p:txBody>
          <a:bodyPr>
            <a:noAutofit/>
          </a:bodyPr>
          <a:lstStyle/>
          <a:p>
            <a:pPr marL="457200" lvl="1" indent="-457200">
              <a:spcBef>
                <a:spcPts val="600"/>
              </a:spcBef>
              <a:buFont typeface="+mj-lt"/>
              <a:buAutoNum type="arabicPeriod"/>
            </a:pPr>
            <a:r>
              <a:rPr lang="en-US" sz="2400" dirty="0"/>
              <a:t>Inadequate hardware write protections of firmware “ROM”</a:t>
            </a:r>
          </a:p>
          <a:p>
            <a:pPr marL="457200" lvl="1" indent="-457200">
              <a:spcBef>
                <a:spcPts val="600"/>
              </a:spcBef>
              <a:buFont typeface="+mj-lt"/>
              <a:buAutoNum type="arabicPeriod"/>
            </a:pPr>
            <a:r>
              <a:rPr lang="en-US" sz="2400" dirty="0"/>
              <a:t>Firmware update implementation</a:t>
            </a:r>
          </a:p>
          <a:p>
            <a:pPr marL="457200" lvl="1" indent="-457200">
              <a:spcBef>
                <a:spcPts val="600"/>
              </a:spcBef>
              <a:buFont typeface="+mj-lt"/>
              <a:buAutoNum type="arabicPeriod"/>
            </a:pPr>
            <a:r>
              <a:rPr lang="en-US" sz="2400" dirty="0"/>
              <a:t>Persistent Configuration (UEFI Variables, CMOS settings)</a:t>
            </a:r>
          </a:p>
          <a:p>
            <a:pPr marL="457200" lvl="1" indent="-457200">
              <a:spcBef>
                <a:spcPts val="600"/>
              </a:spcBef>
              <a:buFont typeface="+mj-lt"/>
              <a:buAutoNum type="arabicPeriod"/>
            </a:pPr>
            <a:r>
              <a:rPr lang="en-US" sz="2400" dirty="0"/>
              <a:t>Inadequate hardware protections of runtime firmware (System Management Interrupt Handlers)</a:t>
            </a:r>
          </a:p>
          <a:p>
            <a:pPr marL="457200" lvl="1" indent="-457200">
              <a:spcBef>
                <a:spcPts val="600"/>
              </a:spcBef>
              <a:buFont typeface="+mj-lt"/>
              <a:buAutoNum type="arabicPeriod"/>
            </a:pPr>
            <a:r>
              <a:rPr lang="en-US" sz="2400" dirty="0"/>
              <a:t>Runtime firmware (SMI handlers)</a:t>
            </a:r>
          </a:p>
          <a:p>
            <a:pPr marL="457200" lvl="1" indent="-457200">
              <a:spcBef>
                <a:spcPts val="600"/>
              </a:spcBef>
              <a:buFont typeface="+mj-lt"/>
              <a:buAutoNum type="arabicPeriod"/>
            </a:pPr>
            <a:r>
              <a:rPr lang="en-US" sz="2400" dirty="0"/>
              <a:t>Resume from sleep states</a:t>
            </a:r>
          </a:p>
          <a:p>
            <a:pPr marL="457200" lvl="1" indent="-457200">
              <a:spcBef>
                <a:spcPts val="600"/>
              </a:spcBef>
              <a:buFont typeface="+mj-lt"/>
              <a:buAutoNum type="arabicPeriod"/>
            </a:pPr>
            <a:r>
              <a:rPr lang="en-US" sz="2400" dirty="0"/>
              <a:t>Network stack implementation in firmware</a:t>
            </a:r>
          </a:p>
          <a:p>
            <a:pPr marL="457200" lvl="1" indent="-457200">
              <a:spcBef>
                <a:spcPts val="600"/>
              </a:spcBef>
              <a:buFont typeface="+mj-lt"/>
              <a:buAutoNum type="arabicPeriod"/>
            </a:pPr>
            <a:r>
              <a:rPr lang="en-US" sz="2400" dirty="0"/>
              <a:t>Other interfaces with OS/software, network, devices…</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5</a:t>
            </a:fld>
            <a:endParaRPr lang="en-US" dirty="0"/>
          </a:p>
        </p:txBody>
      </p:sp>
    </p:spTree>
    <p:extLst>
      <p:ext uri="{BB962C8B-B14F-4D97-AF65-F5344CB8AC3E}">
        <p14:creationId xmlns:p14="http://schemas.microsoft.com/office/powerpoint/2010/main" val="1213333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common.smrr</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83476" y="956439"/>
            <a:ext cx="7756634" cy="5527039"/>
          </a:xfrm>
        </p:spPr>
        <p:txBody>
          <a:bodyPr>
            <a:noAutofit/>
          </a:bodyPr>
          <a:lstStyle/>
          <a:p>
            <a:pPr>
              <a:spcBef>
                <a:spcPts val="0"/>
              </a:spcBef>
            </a:pPr>
            <a:r>
              <a:rPr lang="en-US" sz="1300" dirty="0">
                <a:latin typeface="Courier New" pitchFamily="49" charset="0"/>
                <a:cs typeface="Courier New" pitchFamily="49" charset="0"/>
              </a:rPr>
              <a:t>[*] running module: </a:t>
            </a:r>
            <a:r>
              <a:rPr lang="en-US" sz="1300" dirty="0" err="1">
                <a:latin typeface="Courier New" pitchFamily="49" charset="0"/>
                <a:cs typeface="Courier New" pitchFamily="49" charset="0"/>
              </a:rPr>
              <a:t>chipsec.modules.common.smrr</a:t>
            </a:r>
            <a:endParaRPr lang="en-US" sz="1300" dirty="0">
              <a:latin typeface="Courier New" pitchFamily="49" charset="0"/>
              <a:cs typeface="Courier New" pitchFamily="49" charset="0"/>
            </a:endParaRPr>
          </a:p>
          <a:p>
            <a:pPr>
              <a:spcBef>
                <a:spcPts val="0"/>
              </a:spcBef>
            </a:pPr>
            <a:r>
              <a:rPr lang="en-US" sz="1300" b="1" dirty="0">
                <a:latin typeface="Courier New" pitchFamily="49" charset="0"/>
                <a:cs typeface="Courier New" pitchFamily="49" charset="0"/>
              </a:rPr>
              <a:t>[x][ =======================================================================</a:t>
            </a:r>
          </a:p>
          <a:p>
            <a:pPr>
              <a:spcBef>
                <a:spcPts val="0"/>
              </a:spcBef>
            </a:pPr>
            <a:r>
              <a:rPr lang="en-US" sz="1300" b="1" dirty="0">
                <a:latin typeface="Courier New" pitchFamily="49" charset="0"/>
                <a:cs typeface="Courier New" pitchFamily="49" charset="0"/>
              </a:rPr>
              <a:t>[x][ Module: CPU SMM Cache Poisoning / SMM Range Registers (SMRR)</a:t>
            </a:r>
          </a:p>
          <a:p>
            <a:pPr>
              <a:spcBef>
                <a:spcPts val="0"/>
              </a:spcBef>
            </a:pPr>
            <a:r>
              <a:rPr lang="en-US" sz="1300" b="1" dirty="0">
                <a:latin typeface="Courier New" pitchFamily="49" charset="0"/>
                <a:cs typeface="Courier New" pitchFamily="49" charset="0"/>
              </a:rPr>
              <a:t>[x][ =======================================================================</a:t>
            </a:r>
          </a:p>
          <a:p>
            <a:pPr>
              <a:spcBef>
                <a:spcPts val="0"/>
              </a:spcBef>
            </a:pPr>
            <a:r>
              <a:rPr lang="en-US" sz="1300" dirty="0">
                <a:latin typeface="Courier New" pitchFamily="49" charset="0"/>
                <a:cs typeface="Courier New" pitchFamily="49" charset="0"/>
              </a:rPr>
              <a:t>[+] OK. SMRR are supported in IA32_MTRRCAP_MSR</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Checking SMRR Base programming..</a:t>
            </a:r>
          </a:p>
          <a:p>
            <a:pPr>
              <a:spcBef>
                <a:spcPts val="0"/>
              </a:spcBef>
            </a:pPr>
            <a:r>
              <a:rPr lang="en-US" sz="1300" dirty="0">
                <a:latin typeface="Courier New" pitchFamily="49" charset="0"/>
                <a:cs typeface="Courier New" pitchFamily="49" charset="0"/>
              </a:rPr>
              <a:t>[*] IA32_SMRR_BASE_MSR = 0x00000000BD000006</a:t>
            </a:r>
          </a:p>
          <a:p>
            <a:pPr>
              <a:spcBef>
                <a:spcPts val="0"/>
              </a:spcBef>
            </a:pPr>
            <a:r>
              <a:rPr lang="en-US" sz="1300" dirty="0">
                <a:latin typeface="Courier New" pitchFamily="49" charset="0"/>
                <a:cs typeface="Courier New" pitchFamily="49" charset="0"/>
              </a:rPr>
              <a:t>    BASE    = 0xBD000000</a:t>
            </a:r>
          </a:p>
          <a:p>
            <a:pPr>
              <a:spcBef>
                <a:spcPts val="0"/>
              </a:spcBef>
            </a:pPr>
            <a:r>
              <a:rPr lang="en-US" sz="1300" dirty="0">
                <a:latin typeface="Courier New" pitchFamily="49" charset="0"/>
                <a:cs typeface="Courier New" pitchFamily="49" charset="0"/>
              </a:rPr>
              <a:t>    MEMTYPE = 6</a:t>
            </a:r>
          </a:p>
          <a:p>
            <a:pPr>
              <a:spcBef>
                <a:spcPts val="0"/>
              </a:spcBef>
            </a:pPr>
            <a:r>
              <a:rPr lang="en-US" sz="1300" dirty="0">
                <a:latin typeface="Courier New" pitchFamily="49" charset="0"/>
                <a:cs typeface="Courier New" pitchFamily="49" charset="0"/>
              </a:rPr>
              <a:t>[+] SMRR </a:t>
            </a:r>
            <a:r>
              <a:rPr lang="en-US" sz="1300" dirty="0" err="1">
                <a:latin typeface="Courier New" pitchFamily="49" charset="0"/>
                <a:cs typeface="Courier New" pitchFamily="49" charset="0"/>
              </a:rPr>
              <a:t>Memtype</a:t>
            </a:r>
            <a:r>
              <a:rPr lang="en-US" sz="1300" dirty="0">
                <a:latin typeface="Courier New" pitchFamily="49" charset="0"/>
                <a:cs typeface="Courier New" pitchFamily="49" charset="0"/>
              </a:rPr>
              <a:t> is WB</a:t>
            </a:r>
          </a:p>
          <a:p>
            <a:pPr>
              <a:spcBef>
                <a:spcPts val="0"/>
              </a:spcBef>
            </a:pPr>
            <a:r>
              <a:rPr lang="en-US" sz="1300" dirty="0">
                <a:latin typeface="Courier New" pitchFamily="49" charset="0"/>
                <a:cs typeface="Courier New" pitchFamily="49" charset="0"/>
              </a:rPr>
              <a:t>[+] OK so far. SMRR Base is programmed</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Checking SMRR Mask programming..</a:t>
            </a:r>
          </a:p>
          <a:p>
            <a:pPr>
              <a:spcBef>
                <a:spcPts val="0"/>
              </a:spcBef>
            </a:pPr>
            <a:r>
              <a:rPr lang="en-US" sz="1300" dirty="0">
                <a:latin typeface="Courier New" pitchFamily="49" charset="0"/>
                <a:cs typeface="Courier New" pitchFamily="49" charset="0"/>
              </a:rPr>
              <a:t>[*] IA32_SMRR_MASK_MSR = 0x00000000FF800800</a:t>
            </a:r>
          </a:p>
          <a:p>
            <a:pPr>
              <a:spcBef>
                <a:spcPts val="0"/>
              </a:spcBef>
            </a:pPr>
            <a:r>
              <a:rPr lang="en-US" sz="1300" dirty="0">
                <a:latin typeface="Courier New" pitchFamily="49" charset="0"/>
                <a:cs typeface="Courier New" pitchFamily="49" charset="0"/>
              </a:rPr>
              <a:t>    MASK    = 0xFF800000</a:t>
            </a:r>
          </a:p>
          <a:p>
            <a:pPr>
              <a:spcBef>
                <a:spcPts val="0"/>
              </a:spcBef>
            </a:pPr>
            <a:r>
              <a:rPr lang="en-US" sz="1300" dirty="0">
                <a:latin typeface="Courier New" pitchFamily="49" charset="0"/>
                <a:cs typeface="Courier New" pitchFamily="49" charset="0"/>
              </a:rPr>
              <a:t>    VLD     = 1</a:t>
            </a:r>
          </a:p>
          <a:p>
            <a:pPr>
              <a:spcBef>
                <a:spcPts val="0"/>
              </a:spcBef>
            </a:pPr>
            <a:r>
              <a:rPr lang="en-US" sz="1300" dirty="0">
                <a:latin typeface="Courier New" pitchFamily="49" charset="0"/>
                <a:cs typeface="Courier New" pitchFamily="49" charset="0"/>
              </a:rPr>
              <a:t>[+] OK so far. SMRR are enabled in SMRR_MASK MSR</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Verifying that SMRR_BASE/MASK have the same values on all logical CPUs..</a:t>
            </a:r>
          </a:p>
          <a:p>
            <a:pPr>
              <a:spcBef>
                <a:spcPts val="0"/>
              </a:spcBef>
            </a:pPr>
            <a:r>
              <a:rPr lang="en-US" sz="1300" dirty="0">
                <a:latin typeface="Courier New" pitchFamily="49" charset="0"/>
                <a:cs typeface="Courier New" pitchFamily="49" charset="0"/>
              </a:rPr>
              <a:t>[CPU0] SMRR_BASE = 00000000BD000006, SMRR_MASK = 00000000FF800800</a:t>
            </a:r>
          </a:p>
          <a:p>
            <a:pPr>
              <a:spcBef>
                <a:spcPts val="0"/>
              </a:spcBef>
            </a:pPr>
            <a:r>
              <a:rPr lang="en-US" sz="1300" dirty="0">
                <a:latin typeface="Courier New" pitchFamily="49" charset="0"/>
                <a:cs typeface="Courier New" pitchFamily="49" charset="0"/>
              </a:rPr>
              <a:t>[CPU1] SMRR_BASE = 00000000BD000006, SMRR_MASK = 00000000FF800800</a:t>
            </a:r>
          </a:p>
          <a:p>
            <a:pPr>
              <a:spcBef>
                <a:spcPts val="0"/>
              </a:spcBef>
            </a:pPr>
            <a:r>
              <a:rPr lang="en-US" sz="1300" dirty="0">
                <a:latin typeface="Courier New" pitchFamily="49" charset="0"/>
                <a:cs typeface="Courier New" pitchFamily="49" charset="0"/>
              </a:rPr>
              <a:t>[CPU2] SMRR_BASE = 00000000BD000006, SMRR_MASK = 00000000FF800800</a:t>
            </a:r>
          </a:p>
          <a:p>
            <a:pPr>
              <a:spcBef>
                <a:spcPts val="0"/>
              </a:spcBef>
            </a:pPr>
            <a:r>
              <a:rPr lang="en-US" sz="1300" dirty="0">
                <a:latin typeface="Courier New" pitchFamily="49" charset="0"/>
                <a:cs typeface="Courier New" pitchFamily="49" charset="0"/>
              </a:rPr>
              <a:t>[CPU3] SMRR_BASE = 00000000BD000006, SMRR_MASK = 00000000FF800800</a:t>
            </a:r>
          </a:p>
          <a:p>
            <a:pPr>
              <a:spcBef>
                <a:spcPts val="0"/>
              </a:spcBef>
            </a:pPr>
            <a:r>
              <a:rPr lang="en-US" sz="1300" dirty="0">
                <a:latin typeface="Courier New" pitchFamily="49" charset="0"/>
                <a:cs typeface="Courier New" pitchFamily="49" charset="0"/>
              </a:rPr>
              <a:t>[+] OK so far. SMRR MSRs match on all CPUs</a:t>
            </a:r>
          </a:p>
          <a:p>
            <a:pPr>
              <a:spcBef>
                <a:spcPts val="0"/>
              </a:spcBef>
            </a:pPr>
            <a:endParaRPr lang="en-US" sz="1300" dirty="0">
              <a:latin typeface="Courier New" pitchFamily="49" charset="0"/>
              <a:cs typeface="Courier New" pitchFamily="49" charset="0"/>
            </a:endParaRPr>
          </a:p>
          <a:p>
            <a:pPr>
              <a:spcBef>
                <a:spcPts val="0"/>
              </a:spcBef>
            </a:pPr>
            <a:r>
              <a:rPr lang="en-US" sz="1300" b="1" dirty="0">
                <a:latin typeface="Courier New" pitchFamily="49" charset="0"/>
                <a:cs typeface="Courier New" pitchFamily="49" charset="0"/>
              </a:rPr>
              <a:t>[+] PASSED: SMRR protection against cache attack seems properly configured</a:t>
            </a:r>
          </a:p>
          <a:p>
            <a:pPr>
              <a:spcBef>
                <a:spcPts val="0"/>
              </a:spcBef>
            </a:pPr>
            <a:endParaRPr lang="en-US" sz="1300"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774239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Memory Remapping Attack</a:t>
            </a:r>
          </a:p>
        </p:txBody>
      </p:sp>
      <p:sp>
        <p:nvSpPr>
          <p:cNvPr id="3" name="Rectangle 2"/>
          <p:cNvSpPr/>
          <p:nvPr/>
        </p:nvSpPr>
        <p:spPr>
          <a:xfrm>
            <a:off x="457200" y="1066800"/>
            <a:ext cx="8458200" cy="5616922"/>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Remap Window is used to reclaim DRAM range below 4Gb “lost” for Low MMIO</a:t>
            </a:r>
          </a:p>
          <a:p>
            <a:pPr marL="342900" lvl="0" indent="-342900">
              <a:spcBef>
                <a:spcPts val="600"/>
              </a:spcBef>
              <a:buFont typeface="Arial" panose="020B0604020202020204" pitchFamily="34" charset="0"/>
              <a:buChar char="•"/>
            </a:pPr>
            <a:r>
              <a:rPr lang="en-US" sz="2400" dirty="0"/>
              <a:t>Defined by </a:t>
            </a:r>
            <a:r>
              <a:rPr lang="en-US" sz="2400" b="1" dirty="0">
                <a:latin typeface="Courier New" panose="02070309020205020404" pitchFamily="49" charset="0"/>
                <a:cs typeface="Courier New" panose="02070309020205020404" pitchFamily="49" charset="0"/>
              </a:rPr>
              <a:t>REMAPBASE/REMAPLIMIT</a:t>
            </a:r>
            <a:r>
              <a:rPr lang="en-US" sz="2400" dirty="0"/>
              <a:t> registers in Memory Controller </a:t>
            </a:r>
            <a:r>
              <a:rPr lang="en-US" sz="2400" dirty="0" err="1"/>
              <a:t>PCIe</a:t>
            </a:r>
            <a:r>
              <a:rPr lang="en-US" sz="2400" dirty="0"/>
              <a:t> configuration space</a:t>
            </a:r>
          </a:p>
          <a:p>
            <a:pPr marL="342900" lvl="0" indent="-342900">
              <a:spcBef>
                <a:spcPts val="600"/>
              </a:spcBef>
              <a:buFont typeface="Arial" panose="020B0604020202020204" pitchFamily="34" charset="0"/>
              <a:buChar char="•"/>
            </a:pPr>
            <a:r>
              <a:rPr lang="en-US" sz="2400" dirty="0"/>
              <a:t>MC remaps Reclaim Window access to DRAM below 4GB (above </a:t>
            </a:r>
            <a:r>
              <a:rPr lang="en-US" sz="2400" i="1" dirty="0"/>
              <a:t>Top Of Low DRAM</a:t>
            </a:r>
            <a:r>
              <a:rPr lang="en-US" sz="2400" dirty="0"/>
              <a:t>)</a:t>
            </a:r>
          </a:p>
          <a:p>
            <a:pPr marL="342900" lvl="0" indent="-342900">
              <a:spcBef>
                <a:spcPts val="600"/>
              </a:spcBef>
              <a:buFont typeface="Arial" panose="020B0604020202020204" pitchFamily="34" charset="0"/>
              <a:buChar char="•"/>
            </a:pPr>
            <a:r>
              <a:rPr lang="en-US" sz="2400" dirty="0"/>
              <a:t>If not locked, OS malware can reprogram target of reclaim to overlap with SMRAM (or something else)</a:t>
            </a:r>
            <a:endParaRPr lang="en-US" sz="2200" dirty="0"/>
          </a:p>
          <a:p>
            <a:pPr lvl="0">
              <a:spcBef>
                <a:spcPts val="600"/>
              </a:spcBef>
            </a:pPr>
            <a:endParaRPr lang="en-US" b="1" dirty="0"/>
          </a:p>
          <a:p>
            <a:pPr lvl="0">
              <a:spcBef>
                <a:spcPts val="600"/>
              </a:spcBef>
            </a:pPr>
            <a:r>
              <a:rPr lang="en-US" sz="2400" b="1" dirty="0"/>
              <a:t>Mitigations:  </a:t>
            </a:r>
            <a:r>
              <a:rPr lang="en-US" sz="2400" dirty="0"/>
              <a:t>BIOS has to lock down Memory Map registers including </a:t>
            </a:r>
            <a:r>
              <a:rPr lang="en-US" sz="2400" b="1" dirty="0">
                <a:latin typeface="Courier New" panose="02070309020205020404" pitchFamily="49" charset="0"/>
                <a:cs typeface="Courier New" panose="02070309020205020404" pitchFamily="49" charset="0"/>
              </a:rPr>
              <a:t>REMAP*, TOLUD/TOUUD</a:t>
            </a:r>
          </a:p>
          <a:p>
            <a:pPr lvl="0">
              <a:spcBef>
                <a:spcPts val="600"/>
              </a:spcBef>
            </a:pPr>
            <a:endParaRPr lang="en-US" sz="1200" b="1" dirty="0">
              <a:latin typeface="Courier New" panose="02070309020205020404" pitchFamily="49" charset="0"/>
              <a:cs typeface="Courier New" panose="02070309020205020404" pitchFamily="49" charset="0"/>
            </a:endParaRPr>
          </a:p>
          <a:p>
            <a:pPr>
              <a:spcBef>
                <a:spcPts val="600"/>
              </a:spcBef>
            </a:pPr>
            <a:r>
              <a:rPr lang="en-US" sz="2400" b="1" dirty="0"/>
              <a:t>References:</a:t>
            </a:r>
          </a:p>
          <a:p>
            <a:pPr lvl="0"/>
            <a:r>
              <a:rPr lang="en-US" sz="2400" dirty="0">
                <a:solidFill>
                  <a:srgbClr val="0070C0"/>
                </a:solidFill>
                <a:hlinkClick r:id=""/>
              </a:rPr>
              <a:t>Preventing &amp; Detecting </a:t>
            </a:r>
            <a:r>
              <a:rPr lang="en-US" sz="2400" dirty="0" err="1">
                <a:solidFill>
                  <a:srgbClr val="0070C0"/>
                </a:solidFill>
                <a:hlinkClick r:id=""/>
              </a:rPr>
              <a:t>Xen</a:t>
            </a:r>
            <a:r>
              <a:rPr lang="en-US" sz="2400" dirty="0">
                <a:solidFill>
                  <a:srgbClr val="0070C0"/>
                </a:solidFill>
                <a:hlinkClick r:id=""/>
              </a:rPr>
              <a:t> Hypervisor Subversions</a:t>
            </a:r>
            <a:endParaRPr lang="en-US" sz="2400" dirty="0"/>
          </a:p>
        </p:txBody>
      </p:sp>
    </p:spTree>
    <p:extLst>
      <p:ext uri="{BB962C8B-B14F-4D97-AF65-F5344CB8AC3E}">
        <p14:creationId xmlns:p14="http://schemas.microsoft.com/office/powerpoint/2010/main" val="4031500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fontScale="90000"/>
          </a:bodyPr>
          <a:lstStyle/>
          <a:p>
            <a:r>
              <a:rPr lang="en-US" dirty="0"/>
              <a:t>Memory Remapping: Normal Memory Map</a:t>
            </a:r>
          </a:p>
        </p:txBody>
      </p:sp>
      <p:sp>
        <p:nvSpPr>
          <p:cNvPr id="9" name="Rounded Rectangle 8"/>
          <p:cNvSpPr/>
          <p:nvPr/>
        </p:nvSpPr>
        <p:spPr>
          <a:xfrm>
            <a:off x="2270233" y="1439928"/>
            <a:ext cx="316361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Reclaim/Remap Range</a:t>
            </a:r>
          </a:p>
        </p:txBody>
      </p:sp>
      <p:sp>
        <p:nvSpPr>
          <p:cNvPr id="10" name="Rounded Rectangle 9"/>
          <p:cNvSpPr/>
          <p:nvPr/>
        </p:nvSpPr>
        <p:spPr>
          <a:xfrm>
            <a:off x="2249217" y="3184638"/>
            <a:ext cx="3205655" cy="76196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Low MMIO Range</a:t>
            </a:r>
          </a:p>
        </p:txBody>
      </p:sp>
      <p:sp>
        <p:nvSpPr>
          <p:cNvPr id="14" name="TextBox 13"/>
          <p:cNvSpPr txBox="1"/>
          <p:nvPr/>
        </p:nvSpPr>
        <p:spPr>
          <a:xfrm>
            <a:off x="851360" y="378370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26959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80743" y="4445848"/>
            <a:ext cx="313208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 </a:t>
            </a:r>
          </a:p>
        </p:txBody>
      </p:sp>
      <p:sp>
        <p:nvSpPr>
          <p:cNvPr id="18" name="TextBox 17"/>
          <p:cNvSpPr txBox="1"/>
          <p:nvPr/>
        </p:nvSpPr>
        <p:spPr>
          <a:xfrm>
            <a:off x="336380" y="2301806"/>
            <a:ext cx="1418866" cy="307777"/>
          </a:xfrm>
          <a:prstGeom prst="rect">
            <a:avLst/>
          </a:prstGeom>
          <a:noFill/>
        </p:spPr>
        <p:txBody>
          <a:bodyPr wrap="square" rtlCol="0">
            <a:spAutoFit/>
          </a:bodyPr>
          <a:lstStyle/>
          <a:p>
            <a:r>
              <a:rPr lang="en-US" sz="1400" dirty="0">
                <a:latin typeface="Neo Sans Intel"/>
                <a:cs typeface="Neo Sans Intel"/>
              </a:rPr>
              <a:t>REMAPBASE</a:t>
            </a:r>
          </a:p>
        </p:txBody>
      </p:sp>
      <p:sp>
        <p:nvSpPr>
          <p:cNvPr id="20" name="TextBox 19"/>
          <p:cNvSpPr txBox="1"/>
          <p:nvPr/>
        </p:nvSpPr>
        <p:spPr>
          <a:xfrm>
            <a:off x="373169" y="1214026"/>
            <a:ext cx="1403095" cy="307777"/>
          </a:xfrm>
          <a:prstGeom prst="rect">
            <a:avLst/>
          </a:prstGeom>
          <a:noFill/>
        </p:spPr>
        <p:txBody>
          <a:bodyPr wrap="square" rtlCol="0">
            <a:spAutoFit/>
          </a:bodyPr>
          <a:lstStyle/>
          <a:p>
            <a:r>
              <a:rPr lang="en-US" sz="1400" dirty="0">
                <a:latin typeface="Neo Sans Intel"/>
                <a:cs typeface="Neo Sans Intel"/>
              </a:rPr>
              <a:t>REMAPLIMIT</a:t>
            </a:r>
          </a:p>
        </p:txBody>
      </p:sp>
      <p:cxnSp>
        <p:nvCxnSpPr>
          <p:cNvPr id="30" name="Straight Connector 29"/>
          <p:cNvCxnSpPr>
            <a:stCxn id="7" idx="3"/>
          </p:cNvCxnSpPr>
          <p:nvPr/>
        </p:nvCxnSpPr>
        <p:spPr>
          <a:xfrm>
            <a:off x="1755219" y="28652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98343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739459" y="24910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55229" y="139272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U-Turn Arrow 34"/>
          <p:cNvSpPr/>
          <p:nvPr/>
        </p:nvSpPr>
        <p:spPr>
          <a:xfrm rot="5400000">
            <a:off x="5081750" y="2212432"/>
            <a:ext cx="2175641" cy="1282259"/>
          </a:xfrm>
          <a:prstGeom prst="uturnArrow">
            <a:avLst>
              <a:gd name="adj1" fmla="val 31148"/>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36" name="TextBox 35"/>
          <p:cNvSpPr txBox="1"/>
          <p:nvPr/>
        </p:nvSpPr>
        <p:spPr>
          <a:xfrm>
            <a:off x="6772780" y="1868139"/>
            <a:ext cx="2381730" cy="1477328"/>
          </a:xfrm>
          <a:prstGeom prst="rect">
            <a:avLst/>
          </a:prstGeom>
          <a:noFill/>
        </p:spPr>
        <p:txBody>
          <a:bodyPr wrap="square" rtlCol="0">
            <a:spAutoFit/>
          </a:bodyPr>
          <a:lstStyle/>
          <a:p>
            <a:r>
              <a:rPr lang="en-US" b="1" dirty="0">
                <a:latin typeface="Neo Sans Intel"/>
                <a:cs typeface="Neo Sans Intel"/>
              </a:rPr>
              <a:t>Access is remapped to DRAM range ‘lost’ to MMIO (memory </a:t>
            </a:r>
            <a:r>
              <a:rPr lang="en-US" b="1" i="1" dirty="0">
                <a:latin typeface="Neo Sans Intel"/>
                <a:cs typeface="Neo Sans Intel"/>
              </a:rPr>
              <a:t>reclaimed</a:t>
            </a:r>
            <a:r>
              <a:rPr lang="en-US" b="1" dirty="0">
                <a:latin typeface="Neo Sans Intel"/>
                <a:cs typeface="Neo Sans Intel"/>
              </a:rPr>
              <a:t>)</a:t>
            </a:r>
          </a:p>
          <a:p>
            <a:endParaRPr lang="en-US" b="1" dirty="0">
              <a:latin typeface="Neo Sans Intel"/>
              <a:cs typeface="Neo Sans Intel"/>
            </a:endParaRPr>
          </a:p>
        </p:txBody>
      </p:sp>
      <p:sp>
        <p:nvSpPr>
          <p:cNvPr id="37" name="Right Arrow 36"/>
          <p:cNvSpPr/>
          <p:nvPr/>
        </p:nvSpPr>
        <p:spPr>
          <a:xfrm>
            <a:off x="1471450" y="1660638"/>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TextBox 37"/>
          <p:cNvSpPr txBox="1"/>
          <p:nvPr/>
        </p:nvSpPr>
        <p:spPr>
          <a:xfrm>
            <a:off x="557048" y="1765796"/>
            <a:ext cx="961701" cy="338554"/>
          </a:xfrm>
          <a:prstGeom prst="rect">
            <a:avLst/>
          </a:prstGeom>
          <a:noFill/>
        </p:spPr>
        <p:txBody>
          <a:bodyPr wrap="square" rtlCol="0">
            <a:spAutoFit/>
          </a:bodyPr>
          <a:lstStyle/>
          <a:p>
            <a:r>
              <a:rPr lang="en-US" sz="1600" b="1" dirty="0">
                <a:latin typeface="Neo Sans Intel"/>
                <a:cs typeface="Neo Sans Intel"/>
              </a:rPr>
              <a:t>Access</a:t>
            </a:r>
          </a:p>
        </p:txBody>
      </p:sp>
      <p:sp>
        <p:nvSpPr>
          <p:cNvPr id="22" name="Rectangle 21"/>
          <p:cNvSpPr/>
          <p:nvPr/>
        </p:nvSpPr>
        <p:spPr>
          <a:xfrm>
            <a:off x="1513494" y="6553036"/>
            <a:ext cx="6306208" cy="307777"/>
          </a:xfrm>
          <a:prstGeom prst="rect">
            <a:avLst/>
          </a:prstGeom>
        </p:spPr>
        <p:txBody>
          <a:bodyPr wrap="square">
            <a:spAutoFit/>
          </a:bodyPr>
          <a:lstStyle/>
          <a:p>
            <a:pPr lvl="0"/>
            <a:r>
              <a:rPr lang="en-US" sz="1400" b="1" dirty="0"/>
              <a:t>Source: </a:t>
            </a:r>
            <a:r>
              <a:rPr lang="en-US" sz="1400" b="1" dirty="0">
                <a:solidFill>
                  <a:srgbClr val="0070C0"/>
                </a:solidFill>
                <a:hlinkClick r:id="rId3"/>
              </a:rPr>
              <a:t>Preventing &amp; Detecting </a:t>
            </a:r>
            <a:r>
              <a:rPr lang="en-US" sz="1400" b="1" dirty="0" err="1">
                <a:solidFill>
                  <a:srgbClr val="0070C0"/>
                </a:solidFill>
                <a:hlinkClick r:id="rId3"/>
              </a:rPr>
              <a:t>Xen</a:t>
            </a:r>
            <a:r>
              <a:rPr lang="en-US" sz="1400" b="1" dirty="0">
                <a:solidFill>
                  <a:srgbClr val="0070C0"/>
                </a:solidFill>
                <a:hlinkClick r:id="rId3"/>
              </a:rPr>
              <a:t> Hypervisor Subversions</a:t>
            </a:r>
            <a:endParaRPr lang="en-US" sz="1400" b="1" dirty="0"/>
          </a:p>
        </p:txBody>
      </p:sp>
    </p:spTree>
    <p:extLst>
      <p:ext uri="{BB962C8B-B14F-4D97-AF65-F5344CB8AC3E}">
        <p14:creationId xmlns:p14="http://schemas.microsoft.com/office/powerpoint/2010/main" val="640424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fontScale="90000"/>
          </a:bodyPr>
          <a:lstStyle/>
          <a:p>
            <a:r>
              <a:rPr lang="en-US" dirty="0"/>
              <a:t>Memory Remapping: Attacking SMRAM</a:t>
            </a:r>
          </a:p>
        </p:txBody>
      </p:sp>
      <p:sp>
        <p:nvSpPr>
          <p:cNvPr id="9" name="Rounded Rectangle 8"/>
          <p:cNvSpPr/>
          <p:nvPr/>
        </p:nvSpPr>
        <p:spPr>
          <a:xfrm>
            <a:off x="2270233" y="1439928"/>
            <a:ext cx="316361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Reclaim/Remap Range</a:t>
            </a:r>
          </a:p>
        </p:txBody>
      </p:sp>
      <p:sp>
        <p:nvSpPr>
          <p:cNvPr id="10" name="Rounded Rectangle 9"/>
          <p:cNvSpPr/>
          <p:nvPr/>
        </p:nvSpPr>
        <p:spPr>
          <a:xfrm>
            <a:off x="2249217" y="3184638"/>
            <a:ext cx="3205655" cy="76196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Low MMIO Range</a:t>
            </a:r>
          </a:p>
        </p:txBody>
      </p:sp>
      <p:sp>
        <p:nvSpPr>
          <p:cNvPr id="14" name="TextBox 13"/>
          <p:cNvSpPr txBox="1"/>
          <p:nvPr/>
        </p:nvSpPr>
        <p:spPr>
          <a:xfrm>
            <a:off x="851360" y="5297146"/>
            <a:ext cx="966930" cy="338554"/>
          </a:xfrm>
          <a:prstGeom prst="rect">
            <a:avLst/>
          </a:prstGeom>
          <a:noFill/>
        </p:spPr>
        <p:txBody>
          <a:bodyPr wrap="square" rtlCol="0">
            <a:spAutoFit/>
          </a:bodyPr>
          <a:lstStyle/>
          <a:p>
            <a:r>
              <a:rPr lang="en-US" sz="1600" dirty="0">
                <a:solidFill>
                  <a:srgbClr val="FF0000"/>
                </a:solidFill>
                <a:latin typeface="Neo Sans Intel"/>
                <a:cs typeface="Neo Sans Intel"/>
              </a:rPr>
              <a:t>TOLUD</a:t>
            </a:r>
          </a:p>
        </p:txBody>
      </p:sp>
      <p:sp>
        <p:nvSpPr>
          <p:cNvPr id="7" name="TextBox 6"/>
          <p:cNvSpPr txBox="1"/>
          <p:nvPr/>
        </p:nvSpPr>
        <p:spPr>
          <a:xfrm>
            <a:off x="1119370" y="26959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80743" y="4445848"/>
            <a:ext cx="3132085" cy="1019504"/>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sp>
        <p:nvSpPr>
          <p:cNvPr id="18" name="TextBox 17"/>
          <p:cNvSpPr txBox="1"/>
          <p:nvPr/>
        </p:nvSpPr>
        <p:spPr>
          <a:xfrm>
            <a:off x="336380" y="2301806"/>
            <a:ext cx="1418866" cy="307777"/>
          </a:xfrm>
          <a:prstGeom prst="rect">
            <a:avLst/>
          </a:prstGeom>
          <a:noFill/>
        </p:spPr>
        <p:txBody>
          <a:bodyPr wrap="square" rtlCol="0">
            <a:spAutoFit/>
          </a:bodyPr>
          <a:lstStyle/>
          <a:p>
            <a:r>
              <a:rPr lang="en-US" sz="1400" dirty="0">
                <a:latin typeface="Neo Sans Intel"/>
                <a:cs typeface="Neo Sans Intel"/>
              </a:rPr>
              <a:t>REMAPBASE</a:t>
            </a:r>
          </a:p>
        </p:txBody>
      </p:sp>
      <p:sp>
        <p:nvSpPr>
          <p:cNvPr id="20" name="TextBox 19"/>
          <p:cNvSpPr txBox="1"/>
          <p:nvPr/>
        </p:nvSpPr>
        <p:spPr>
          <a:xfrm>
            <a:off x="373169" y="1214026"/>
            <a:ext cx="1403095" cy="307777"/>
          </a:xfrm>
          <a:prstGeom prst="rect">
            <a:avLst/>
          </a:prstGeom>
          <a:noFill/>
        </p:spPr>
        <p:txBody>
          <a:bodyPr wrap="square" rtlCol="0">
            <a:spAutoFit/>
          </a:bodyPr>
          <a:lstStyle/>
          <a:p>
            <a:r>
              <a:rPr lang="en-US" sz="1400" dirty="0">
                <a:latin typeface="Neo Sans Intel"/>
                <a:cs typeface="Neo Sans Intel"/>
              </a:rPr>
              <a:t>REMAPLIMIT</a:t>
            </a:r>
          </a:p>
        </p:txBody>
      </p:sp>
      <p:cxnSp>
        <p:nvCxnSpPr>
          <p:cNvPr id="30" name="Straight Connector 29"/>
          <p:cNvCxnSpPr>
            <a:stCxn id="7" idx="3"/>
          </p:cNvCxnSpPr>
          <p:nvPr/>
        </p:nvCxnSpPr>
        <p:spPr>
          <a:xfrm>
            <a:off x="1755219" y="28652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5507383"/>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739459" y="24910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55229" y="139272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U-Turn Arrow 34"/>
          <p:cNvSpPr/>
          <p:nvPr/>
        </p:nvSpPr>
        <p:spPr>
          <a:xfrm rot="5400000">
            <a:off x="4393321" y="2900860"/>
            <a:ext cx="3552497" cy="1282259"/>
          </a:xfrm>
          <a:prstGeom prst="uturnArrow">
            <a:avLst>
              <a:gd name="adj1" fmla="val 31148"/>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36" name="TextBox 35"/>
          <p:cNvSpPr txBox="1"/>
          <p:nvPr/>
        </p:nvSpPr>
        <p:spPr>
          <a:xfrm>
            <a:off x="6793800" y="2645879"/>
            <a:ext cx="2066421" cy="1200329"/>
          </a:xfrm>
          <a:prstGeom prst="rect">
            <a:avLst/>
          </a:prstGeom>
          <a:noFill/>
        </p:spPr>
        <p:txBody>
          <a:bodyPr wrap="square" rtlCol="0">
            <a:spAutoFit/>
          </a:bodyPr>
          <a:lstStyle/>
          <a:p>
            <a:r>
              <a:rPr lang="en-US" b="1" dirty="0">
                <a:latin typeface="Neo Sans Intel"/>
                <a:cs typeface="Neo Sans Intel"/>
              </a:rPr>
              <a:t>Target range of memory reclaim changed to SMRAM</a:t>
            </a:r>
          </a:p>
        </p:txBody>
      </p:sp>
      <p:sp>
        <p:nvSpPr>
          <p:cNvPr id="17" name="Right Arrow 16"/>
          <p:cNvSpPr/>
          <p:nvPr/>
        </p:nvSpPr>
        <p:spPr>
          <a:xfrm>
            <a:off x="1471450" y="1660638"/>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9" name="TextBox 18"/>
          <p:cNvSpPr txBox="1"/>
          <p:nvPr/>
        </p:nvSpPr>
        <p:spPr>
          <a:xfrm>
            <a:off x="557048" y="1765796"/>
            <a:ext cx="961701" cy="338554"/>
          </a:xfrm>
          <a:prstGeom prst="rect">
            <a:avLst/>
          </a:prstGeom>
          <a:noFill/>
        </p:spPr>
        <p:txBody>
          <a:bodyPr wrap="square" rtlCol="0">
            <a:spAutoFit/>
          </a:bodyPr>
          <a:lstStyle/>
          <a:p>
            <a:r>
              <a:rPr lang="en-US" sz="1600" b="1" dirty="0">
                <a:solidFill>
                  <a:srgbClr val="FF0000"/>
                </a:solidFill>
                <a:latin typeface="Neo Sans Intel"/>
                <a:cs typeface="Neo Sans Intel"/>
              </a:rPr>
              <a:t>Access</a:t>
            </a:r>
          </a:p>
        </p:txBody>
      </p:sp>
      <p:sp>
        <p:nvSpPr>
          <p:cNvPr id="21" name="Rectangle 20"/>
          <p:cNvSpPr/>
          <p:nvPr/>
        </p:nvSpPr>
        <p:spPr>
          <a:xfrm>
            <a:off x="1513494" y="6553036"/>
            <a:ext cx="6306208" cy="307777"/>
          </a:xfrm>
          <a:prstGeom prst="rect">
            <a:avLst/>
          </a:prstGeom>
        </p:spPr>
        <p:txBody>
          <a:bodyPr wrap="square">
            <a:spAutoFit/>
          </a:bodyPr>
          <a:lstStyle/>
          <a:p>
            <a:pPr lvl="0"/>
            <a:r>
              <a:rPr lang="en-US" sz="1400" b="1" dirty="0"/>
              <a:t>Source: </a:t>
            </a:r>
            <a:r>
              <a:rPr lang="en-US" sz="1400" b="1" dirty="0">
                <a:solidFill>
                  <a:srgbClr val="0070C0"/>
                </a:solidFill>
                <a:hlinkClick r:id="rId3"/>
              </a:rPr>
              <a:t>Preventing &amp; Detecting </a:t>
            </a:r>
            <a:r>
              <a:rPr lang="en-US" sz="1400" b="1" dirty="0" err="1">
                <a:solidFill>
                  <a:srgbClr val="0070C0"/>
                </a:solidFill>
                <a:hlinkClick r:id="rId3"/>
              </a:rPr>
              <a:t>Xen</a:t>
            </a:r>
            <a:r>
              <a:rPr lang="en-US" sz="1400" b="1" dirty="0">
                <a:solidFill>
                  <a:srgbClr val="0070C0"/>
                </a:solidFill>
                <a:hlinkClick r:id="rId3"/>
              </a:rPr>
              <a:t> Hypervisor Subversions</a:t>
            </a:r>
            <a:endParaRPr lang="en-US" sz="1400" b="1" dirty="0"/>
          </a:p>
        </p:txBody>
      </p:sp>
    </p:spTree>
    <p:extLst>
      <p:ext uri="{BB962C8B-B14F-4D97-AF65-F5344CB8AC3E}">
        <p14:creationId xmlns:p14="http://schemas.microsoft.com/office/powerpoint/2010/main" val="2789638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a:latin typeface="Courier New" panose="02070309020205020404" pitchFamily="49" charset="0"/>
                <a:cs typeface="Courier New" panose="02070309020205020404" pitchFamily="49" charset="0"/>
              </a:rPr>
              <a:t>remap</a:t>
            </a:r>
          </a:p>
        </p:txBody>
      </p:sp>
      <p:sp>
        <p:nvSpPr>
          <p:cNvPr id="3" name="Content Placeholder 2"/>
          <p:cNvSpPr>
            <a:spLocks noGrp="1"/>
          </p:cNvSpPr>
          <p:nvPr>
            <p:ph idx="1"/>
          </p:nvPr>
        </p:nvSpPr>
        <p:spPr>
          <a:xfrm>
            <a:off x="399393" y="1345538"/>
            <a:ext cx="7714594" cy="4525963"/>
          </a:xfrm>
        </p:spPr>
        <p:txBody>
          <a:bodyPr>
            <a:noAutofit/>
          </a:bodyPr>
          <a:lstStyle/>
          <a:p>
            <a:pPr>
              <a:spcBef>
                <a:spcPts val="0"/>
              </a:spcBef>
            </a:pPr>
            <a:r>
              <a:rPr lang="en-US" sz="1300" dirty="0">
                <a:latin typeface="Courier New" panose="02070309020205020404" pitchFamily="49" charset="0"/>
                <a:cs typeface="Courier New" panose="02070309020205020404" pitchFamily="49" charset="0"/>
              </a:rPr>
              <a:t>[*] running module: </a:t>
            </a:r>
            <a:r>
              <a:rPr lang="en-US" sz="1300" dirty="0" err="1">
                <a:latin typeface="Courier New" panose="02070309020205020404" pitchFamily="49" charset="0"/>
                <a:cs typeface="Courier New" panose="02070309020205020404" pitchFamily="49" charset="0"/>
              </a:rPr>
              <a:t>chipsec.modules.remap</a:t>
            </a:r>
            <a:endParaRPr lang="en-US" sz="1300" dirty="0">
              <a:latin typeface="Courier New" panose="02070309020205020404" pitchFamily="49" charset="0"/>
              <a:cs typeface="Courier New" panose="02070309020205020404" pitchFamily="49" charset="0"/>
            </a:endParaRPr>
          </a:p>
          <a:p>
            <a:pPr>
              <a:spcBef>
                <a:spcPts val="0"/>
              </a:spcBef>
            </a:pPr>
            <a:r>
              <a:rPr lang="en-US" sz="1300" b="1" dirty="0">
                <a:latin typeface="Courier New" panose="02070309020205020404" pitchFamily="49" charset="0"/>
                <a:cs typeface="Courier New" panose="02070309020205020404" pitchFamily="49" charset="0"/>
              </a:rPr>
              <a:t>[x][ =======================================================================</a:t>
            </a:r>
          </a:p>
          <a:p>
            <a:pPr>
              <a:spcBef>
                <a:spcPts val="0"/>
              </a:spcBef>
            </a:pPr>
            <a:r>
              <a:rPr lang="en-US" sz="1300" b="1" dirty="0">
                <a:latin typeface="Courier New" panose="02070309020205020404" pitchFamily="49" charset="0"/>
                <a:cs typeface="Courier New" panose="02070309020205020404" pitchFamily="49" charset="0"/>
              </a:rPr>
              <a:t>[x][ Module: Memory Remapping Configuration</a:t>
            </a:r>
          </a:p>
          <a:p>
            <a:pPr>
              <a:spcBef>
                <a:spcPts val="0"/>
              </a:spcBef>
            </a:pPr>
            <a:r>
              <a:rPr lang="en-US" sz="1300" b="1" dirty="0">
                <a:latin typeface="Courier New" panose="02070309020205020404" pitchFamily="49" charset="0"/>
                <a:cs typeface="Courier New" panose="02070309020205020404" pitchFamily="49" charset="0"/>
              </a:rPr>
              <a:t>[x][ =======================================================================</a:t>
            </a:r>
          </a:p>
          <a:p>
            <a:pPr>
              <a:spcBef>
                <a:spcPts val="0"/>
              </a:spcBef>
            </a:pPr>
            <a:r>
              <a:rPr lang="en-US" sz="1300" dirty="0">
                <a:latin typeface="Courier New" panose="02070309020205020404" pitchFamily="49" charset="0"/>
                <a:cs typeface="Courier New" panose="02070309020205020404" pitchFamily="49" charset="0"/>
              </a:rPr>
              <a:t>[*] Registers:</a:t>
            </a:r>
          </a:p>
          <a:p>
            <a:pPr>
              <a:spcBef>
                <a:spcPts val="0"/>
              </a:spcBef>
            </a:pPr>
            <a:r>
              <a:rPr lang="en-US" sz="1300" dirty="0">
                <a:latin typeface="Courier New" panose="02070309020205020404" pitchFamily="49" charset="0"/>
                <a:cs typeface="Courier New" panose="02070309020205020404" pitchFamily="49" charset="0"/>
              </a:rPr>
              <a:t>[*]   TOUUD     : 0x000000011E600001</a:t>
            </a:r>
          </a:p>
          <a:p>
            <a:pPr>
              <a:spcBef>
                <a:spcPts val="0"/>
              </a:spcBef>
            </a:pPr>
            <a:r>
              <a:rPr lang="en-US" sz="1300" dirty="0">
                <a:latin typeface="Courier New" panose="02070309020205020404" pitchFamily="49" charset="0"/>
                <a:cs typeface="Courier New" panose="02070309020205020404" pitchFamily="49" charset="0"/>
              </a:rPr>
              <a:t>[*]   REMAPLIMIT: 0x000000011E500001</a:t>
            </a:r>
          </a:p>
          <a:p>
            <a:pPr>
              <a:spcBef>
                <a:spcPts val="0"/>
              </a:spcBef>
            </a:pPr>
            <a:r>
              <a:rPr lang="en-US" sz="1300" dirty="0">
                <a:latin typeface="Courier New" panose="02070309020205020404" pitchFamily="49" charset="0"/>
                <a:cs typeface="Courier New" panose="02070309020205020404" pitchFamily="49" charset="0"/>
              </a:rPr>
              <a:t>[*]   REMAPBASE : 0x0000000100000001</a:t>
            </a:r>
          </a:p>
          <a:p>
            <a:pPr>
              <a:spcBef>
                <a:spcPts val="0"/>
              </a:spcBef>
            </a:pPr>
            <a:r>
              <a:rPr lang="en-US" sz="1300" dirty="0">
                <a:latin typeface="Courier New" panose="02070309020205020404" pitchFamily="49" charset="0"/>
                <a:cs typeface="Courier New" panose="02070309020205020404" pitchFamily="49" charset="0"/>
              </a:rPr>
              <a:t>[*]   TOLUD     : 0xDFA00001</a:t>
            </a:r>
          </a:p>
          <a:p>
            <a:pPr>
              <a:spcBef>
                <a:spcPts val="0"/>
              </a:spcBef>
            </a:pPr>
            <a:r>
              <a:rPr lang="en-US" sz="1300" dirty="0">
                <a:latin typeface="Courier New" panose="02070309020205020404" pitchFamily="49" charset="0"/>
                <a:cs typeface="Courier New" panose="02070309020205020404" pitchFamily="49" charset="0"/>
              </a:rPr>
              <a:t>[*]   TSEGMB    : 0xDD000001</a:t>
            </a:r>
          </a:p>
          <a:p>
            <a:pPr>
              <a:spcBef>
                <a:spcPts val="0"/>
              </a:spcBef>
            </a:pPr>
            <a:r>
              <a:rPr lang="en-US" sz="1300" dirty="0">
                <a:latin typeface="Courier New" panose="02070309020205020404" pitchFamily="49" charset="0"/>
                <a:cs typeface="Courier New" panose="02070309020205020404" pitchFamily="49" charset="0"/>
              </a:rPr>
              <a:t>[*] Memory Map:</a:t>
            </a:r>
          </a:p>
          <a:p>
            <a:pPr>
              <a:spcBef>
                <a:spcPts val="0"/>
              </a:spcBef>
            </a:pPr>
            <a:r>
              <a:rPr lang="en-US" sz="1300" dirty="0">
                <a:latin typeface="Courier New" panose="02070309020205020404" pitchFamily="49" charset="0"/>
                <a:cs typeface="Courier New" panose="02070309020205020404" pitchFamily="49" charset="0"/>
              </a:rPr>
              <a:t>[*]   Top Of Upper Memory: 0x000000011E600000</a:t>
            </a:r>
          </a:p>
          <a:p>
            <a:pPr>
              <a:spcBef>
                <a:spcPts val="0"/>
              </a:spcBef>
            </a:pPr>
            <a:r>
              <a:rPr lang="en-US" sz="1300" dirty="0">
                <a:latin typeface="Courier New" panose="02070309020205020404" pitchFamily="49" charset="0"/>
                <a:cs typeface="Courier New" panose="02070309020205020404" pitchFamily="49" charset="0"/>
              </a:rPr>
              <a:t>[*]   Remap Limit Address: 0x000000011E5FFFFF</a:t>
            </a:r>
          </a:p>
          <a:p>
            <a:pPr>
              <a:spcBef>
                <a:spcPts val="0"/>
              </a:spcBef>
            </a:pPr>
            <a:r>
              <a:rPr lang="en-US" sz="1300" dirty="0">
                <a:latin typeface="Courier New" panose="02070309020205020404" pitchFamily="49" charset="0"/>
                <a:cs typeface="Courier New" panose="02070309020205020404" pitchFamily="49" charset="0"/>
              </a:rPr>
              <a:t>[*]   Remap Base Address : 0x0000000100000000</a:t>
            </a:r>
          </a:p>
          <a:p>
            <a:pPr>
              <a:spcBef>
                <a:spcPts val="0"/>
              </a:spcBef>
            </a:pPr>
            <a:r>
              <a:rPr lang="en-US" sz="1300" dirty="0">
                <a:latin typeface="Courier New" panose="02070309020205020404" pitchFamily="49" charset="0"/>
                <a:cs typeface="Courier New" panose="02070309020205020404" pitchFamily="49" charset="0"/>
              </a:rPr>
              <a:t>[*]   4GB                : 0x0000000100000000</a:t>
            </a:r>
          </a:p>
          <a:p>
            <a:pPr>
              <a:spcBef>
                <a:spcPts val="0"/>
              </a:spcBef>
            </a:pPr>
            <a:r>
              <a:rPr lang="en-US" sz="1300" dirty="0">
                <a:latin typeface="Courier New" panose="02070309020205020404" pitchFamily="49" charset="0"/>
                <a:cs typeface="Courier New" panose="02070309020205020404" pitchFamily="49" charset="0"/>
              </a:rPr>
              <a:t>[*]   Top Of Low Memory  : 0x00000000DFA00000</a:t>
            </a:r>
          </a:p>
          <a:p>
            <a:pPr>
              <a:spcBef>
                <a:spcPts val="0"/>
              </a:spcBef>
            </a:pPr>
            <a:r>
              <a:rPr lang="en-US" sz="1300" dirty="0">
                <a:latin typeface="Courier New" panose="02070309020205020404" pitchFamily="49" charset="0"/>
                <a:cs typeface="Courier New" panose="02070309020205020404" pitchFamily="49" charset="0"/>
              </a:rPr>
              <a:t>[*]   TSEG (SMRAM) Base  : 0x00000000DD000000</a:t>
            </a:r>
          </a:p>
          <a:p>
            <a:pPr>
              <a:spcBef>
                <a:spcPts val="0"/>
              </a:spcBef>
            </a:pPr>
            <a:r>
              <a:rPr lang="en-US" sz="1300" dirty="0">
                <a:latin typeface="Courier New" panose="02070309020205020404" pitchFamily="49" charset="0"/>
                <a:cs typeface="Courier New" panose="02070309020205020404" pitchFamily="49" charset="0"/>
              </a:rPr>
              <a:t>[*] checking memory remap configuration..</a:t>
            </a:r>
          </a:p>
          <a:p>
            <a:pPr>
              <a:spcBef>
                <a:spcPts val="0"/>
              </a:spcBef>
            </a:pPr>
            <a:r>
              <a:rPr lang="en-US" sz="1300" dirty="0">
                <a:latin typeface="Courier New" panose="02070309020205020404" pitchFamily="49" charset="0"/>
                <a:cs typeface="Courier New" panose="02070309020205020404" pitchFamily="49" charset="0"/>
              </a:rPr>
              <a:t>[*]   Memory Remap is enabled</a:t>
            </a:r>
          </a:p>
          <a:p>
            <a:pPr>
              <a:spcBef>
                <a:spcPts val="0"/>
              </a:spcBef>
            </a:pPr>
            <a:r>
              <a:rPr lang="en-US" sz="1300" dirty="0">
                <a:latin typeface="Courier New" panose="02070309020205020404" pitchFamily="49" charset="0"/>
                <a:cs typeface="Courier New" panose="02070309020205020404" pitchFamily="49" charset="0"/>
              </a:rPr>
              <a:t>[+]   Remap window configuration is correct: REMAPBASE &lt;= REMAPLIMIT &lt; TOUUD</a:t>
            </a:r>
          </a:p>
          <a:p>
            <a:pPr>
              <a:spcBef>
                <a:spcPts val="0"/>
              </a:spcBef>
            </a:pPr>
            <a:r>
              <a:rPr lang="en-US" sz="1300" dirty="0">
                <a:latin typeface="Courier New" panose="02070309020205020404" pitchFamily="49" charset="0"/>
                <a:cs typeface="Courier New" panose="02070309020205020404" pitchFamily="49" charset="0"/>
              </a:rPr>
              <a:t>[+]   All addresses are 1MB aligned</a:t>
            </a:r>
          </a:p>
          <a:p>
            <a:pPr>
              <a:spcBef>
                <a:spcPts val="0"/>
              </a:spcBef>
            </a:pPr>
            <a:r>
              <a:rPr lang="en-US" sz="1300" dirty="0">
                <a:latin typeface="Courier New" panose="02070309020205020404" pitchFamily="49" charset="0"/>
                <a:cs typeface="Courier New" panose="02070309020205020404" pitchFamily="49" charset="0"/>
              </a:rPr>
              <a:t>[*] checking if memory remap configuration is locked..</a:t>
            </a:r>
          </a:p>
          <a:p>
            <a:pPr>
              <a:spcBef>
                <a:spcPts val="0"/>
              </a:spcBef>
            </a:pPr>
            <a:r>
              <a:rPr lang="en-US" sz="1300" dirty="0">
                <a:latin typeface="Courier New" panose="02070309020205020404" pitchFamily="49" charset="0"/>
                <a:cs typeface="Courier New" panose="02070309020205020404" pitchFamily="49" charset="0"/>
              </a:rPr>
              <a:t>[+]   TOUUD is locked</a:t>
            </a:r>
          </a:p>
          <a:p>
            <a:pPr>
              <a:spcBef>
                <a:spcPts val="0"/>
              </a:spcBef>
            </a:pPr>
            <a:r>
              <a:rPr lang="en-US" sz="1300" dirty="0">
                <a:latin typeface="Courier New" panose="02070309020205020404" pitchFamily="49" charset="0"/>
                <a:cs typeface="Courier New" panose="02070309020205020404" pitchFamily="49" charset="0"/>
              </a:rPr>
              <a:t>[+]   TOLUD is locked</a:t>
            </a:r>
          </a:p>
          <a:p>
            <a:pPr>
              <a:spcBef>
                <a:spcPts val="0"/>
              </a:spcBef>
            </a:pPr>
            <a:r>
              <a:rPr lang="en-US" sz="1300" dirty="0">
                <a:latin typeface="Courier New" panose="02070309020205020404" pitchFamily="49" charset="0"/>
                <a:cs typeface="Courier New" panose="02070309020205020404" pitchFamily="49" charset="0"/>
              </a:rPr>
              <a:t>[+]   REMAPBASE and REMAPLIMIT are locked</a:t>
            </a:r>
          </a:p>
          <a:p>
            <a:pPr>
              <a:spcBef>
                <a:spcPts val="0"/>
              </a:spcBef>
            </a:pPr>
            <a:r>
              <a:rPr lang="en-US" sz="1300" b="1" dirty="0">
                <a:latin typeface="Courier New" panose="02070309020205020404" pitchFamily="49" charset="0"/>
                <a:cs typeface="Courier New" panose="02070309020205020404" pitchFamily="49" charset="0"/>
              </a:rPr>
              <a:t>[+] PASSED: Memory Remap is configured correctly and locked</a:t>
            </a:r>
          </a:p>
        </p:txBody>
      </p:sp>
      <p:sp>
        <p:nvSpPr>
          <p:cNvPr id="4" name="Rectangle 3"/>
          <p:cNvSpPr/>
          <p:nvPr/>
        </p:nvSpPr>
        <p:spPr>
          <a:xfrm>
            <a:off x="360081" y="952639"/>
            <a:ext cx="4596130" cy="369332"/>
          </a:xfrm>
          <a:prstGeom prst="rect">
            <a:avLst/>
          </a:prstGeom>
        </p:spPr>
        <p:txBody>
          <a:bodyPr wrap="none">
            <a:spAutoFit/>
          </a:bodyPr>
          <a:lstStyle/>
          <a:p>
            <a:pPr lvl="0"/>
            <a:r>
              <a:rPr lang="en-US" b="1" dirty="0">
                <a:latin typeface="Courier New" pitchFamily="49" charset="0"/>
                <a:cs typeface="Courier New" pitchFamily="49" charset="0"/>
              </a:rPr>
              <a:t># chipsec_main.py --module remap</a:t>
            </a:r>
            <a:endParaRPr lang="en-US" b="1" dirty="0">
              <a:cs typeface="Courier New" pitchFamily="49" charset="0"/>
            </a:endParaRPr>
          </a:p>
        </p:txBody>
      </p:sp>
    </p:spTree>
    <p:extLst>
      <p:ext uri="{BB962C8B-B14F-4D97-AF65-F5344CB8AC3E}">
        <p14:creationId xmlns:p14="http://schemas.microsoft.com/office/powerpoint/2010/main" val="135590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Redirection via </a:t>
            </a:r>
            <a:r>
              <a:rPr lang="en-US" dirty="0" err="1"/>
              <a:t>GFx</a:t>
            </a:r>
            <a:r>
              <a:rPr lang="en-US" dirty="0"/>
              <a:t> Aperture</a:t>
            </a:r>
          </a:p>
        </p:txBody>
      </p:sp>
      <p:sp>
        <p:nvSpPr>
          <p:cNvPr id="3" name="Rectangle 2"/>
          <p:cNvSpPr/>
          <p:nvPr/>
        </p:nvSpPr>
        <p:spPr>
          <a:xfrm>
            <a:off x="457200" y="1183243"/>
            <a:ext cx="8229600" cy="5293757"/>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000" dirty="0"/>
              <a:t>If BIOS doesn’t lock down memory </a:t>
            </a:r>
            <a:r>
              <a:rPr lang="en-US" sz="2000" dirty="0" err="1"/>
              <a:t>config</a:t>
            </a:r>
            <a:r>
              <a:rPr lang="en-US" sz="2000" dirty="0"/>
              <a:t>, boundary separating DRAM and MMIO (</a:t>
            </a:r>
            <a:r>
              <a:rPr lang="en-US" sz="2000" b="1" dirty="0">
                <a:latin typeface="Courier New" panose="02070309020205020404" pitchFamily="49" charset="0"/>
                <a:cs typeface="Courier New" panose="02070309020205020404" pitchFamily="49" charset="0"/>
              </a:rPr>
              <a:t>TOLUD</a:t>
            </a:r>
            <a:r>
              <a:rPr lang="en-US" sz="2000" dirty="0"/>
              <a:t>) can be moved somewhere else. E.g. malware can move it below SMRAM to make SMRAM decode as MMIO</a:t>
            </a:r>
          </a:p>
          <a:p>
            <a:pPr marL="342900" lvl="0" indent="-342900">
              <a:spcBef>
                <a:spcPts val="600"/>
              </a:spcBef>
              <a:buFont typeface="Arial" panose="020B0604020202020204" pitchFamily="34" charset="0"/>
              <a:buChar char="•"/>
            </a:pPr>
            <a:r>
              <a:rPr lang="en-US" sz="2000" dirty="0"/>
              <a:t>Graphics Aperture can then be overlapped with SMRAM and used to redirect MMIO access to memory range defined by PTE entries in </a:t>
            </a:r>
            <a:r>
              <a:rPr lang="en-US" sz="2000" i="1" dirty="0"/>
              <a:t>Graphics Translation Table (GTT)</a:t>
            </a:r>
          </a:p>
          <a:p>
            <a:pPr marL="342900" lvl="0" indent="-342900">
              <a:spcBef>
                <a:spcPts val="600"/>
              </a:spcBef>
              <a:buFont typeface="Arial" panose="020B0604020202020204" pitchFamily="34" charset="0"/>
              <a:buChar char="•"/>
            </a:pPr>
            <a:r>
              <a:rPr lang="en-US" sz="2000" dirty="0"/>
              <a:t>When CPU accesses protected SMRAM range to execute SMI handler, access is redirected to unprotected memory range somewhere else in DRAM</a:t>
            </a:r>
          </a:p>
          <a:p>
            <a:pPr marL="342900" lvl="0" indent="-342900">
              <a:spcBef>
                <a:spcPts val="600"/>
              </a:spcBef>
              <a:buFont typeface="Arial" panose="020B0604020202020204" pitchFamily="34" charset="0"/>
              <a:buChar char="•"/>
            </a:pPr>
            <a:endParaRPr lang="en-US" sz="2000" dirty="0"/>
          </a:p>
          <a:p>
            <a:pPr lvl="0">
              <a:spcBef>
                <a:spcPts val="600"/>
              </a:spcBef>
            </a:pPr>
            <a:r>
              <a:rPr lang="en-US" sz="2000" b="1" dirty="0"/>
              <a:t>Mitigations: </a:t>
            </a:r>
            <a:r>
              <a:rPr lang="en-US" sz="2000" dirty="0"/>
              <a:t>Similarly to </a:t>
            </a:r>
            <a:r>
              <a:rPr lang="en-US" sz="2000" i="1" dirty="0"/>
              <a:t>Remapping Attack</a:t>
            </a:r>
            <a:r>
              <a:rPr lang="en-US" sz="2000" dirty="0"/>
              <a:t>, BIOS has to lock down HW memory configuration (i.e. </a:t>
            </a:r>
            <a:r>
              <a:rPr lang="en-US" sz="2000" b="1" dirty="0">
                <a:latin typeface="Courier New" panose="02070309020205020404" pitchFamily="49" charset="0"/>
                <a:cs typeface="Courier New" panose="02070309020205020404" pitchFamily="49" charset="0"/>
              </a:rPr>
              <a:t>TOLUD</a:t>
            </a:r>
            <a:r>
              <a:rPr lang="en-US" sz="2000" dirty="0"/>
              <a:t>) to mitigate this attack</a:t>
            </a:r>
            <a:endParaRPr lang="en-US" sz="1200" b="1" dirty="0">
              <a:latin typeface="Courier New" panose="02070309020205020404" pitchFamily="49" charset="0"/>
              <a:cs typeface="Courier New" panose="02070309020205020404" pitchFamily="49" charset="0"/>
            </a:endParaRPr>
          </a:p>
          <a:p>
            <a:pPr>
              <a:spcBef>
                <a:spcPts val="600"/>
              </a:spcBef>
            </a:pPr>
            <a:r>
              <a:rPr lang="en-US" sz="2000" b="1" dirty="0"/>
              <a:t>References:</a:t>
            </a:r>
            <a:r>
              <a:rPr lang="en-US" sz="2400" b="1" dirty="0"/>
              <a:t> </a:t>
            </a:r>
            <a:r>
              <a:rPr lang="en-US" sz="2000" dirty="0">
                <a:hlinkClick r:id=""/>
              </a:rPr>
              <a:t>System Management Mode Design and Security Issues</a:t>
            </a:r>
            <a:r>
              <a:rPr lang="en-US" sz="2000" dirty="0"/>
              <a:t> (GART)</a:t>
            </a:r>
            <a:endParaRPr lang="en-US" sz="2800" dirty="0"/>
          </a:p>
        </p:txBody>
      </p:sp>
    </p:spTree>
    <p:extLst>
      <p:ext uri="{BB962C8B-B14F-4D97-AF65-F5344CB8AC3E}">
        <p14:creationId xmlns:p14="http://schemas.microsoft.com/office/powerpoint/2010/main" val="2398971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sz="3200" dirty="0"/>
              <a:t>Access in SMM: Normal Memory Map</a:t>
            </a:r>
          </a:p>
        </p:txBody>
      </p:sp>
      <p:sp>
        <p:nvSpPr>
          <p:cNvPr id="10" name="Rounded Rectangle 9"/>
          <p:cNvSpPr/>
          <p:nvPr/>
        </p:nvSpPr>
        <p:spPr>
          <a:xfrm>
            <a:off x="2249217" y="145045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0086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2245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21462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SMRAM</a:t>
            </a:r>
          </a:p>
        </p:txBody>
      </p:sp>
      <p:cxnSp>
        <p:nvCxnSpPr>
          <p:cNvPr id="30" name="Straight Connector 29"/>
          <p:cNvCxnSpPr>
            <a:stCxn id="7" idx="3"/>
          </p:cNvCxnSpPr>
          <p:nvPr/>
        </p:nvCxnSpPr>
        <p:spPr>
          <a:xfrm>
            <a:off x="1755219" y="13938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1216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774330" y="4232889"/>
            <a:ext cx="2675988" cy="1107996"/>
          </a:xfrm>
          <a:prstGeom prst="rect">
            <a:avLst/>
          </a:prstGeom>
          <a:noFill/>
        </p:spPr>
        <p:txBody>
          <a:bodyPr wrap="square" rtlCol="0">
            <a:spAutoFit/>
          </a:bodyPr>
          <a:lstStyle/>
          <a:p>
            <a:r>
              <a:rPr lang="en-US" sz="1600" dirty="0">
                <a:cs typeface="Neo Sans Intel"/>
              </a:rPr>
              <a:t>CPU executes instructions (</a:t>
            </a:r>
            <a:r>
              <a:rPr lang="en-US" sz="1600" b="1" dirty="0" err="1">
                <a:latin typeface="Courier New" pitchFamily="49" charset="0"/>
                <a:cs typeface="Courier New" pitchFamily="49" charset="0"/>
              </a:rPr>
              <a:t>mov</a:t>
            </a:r>
            <a:r>
              <a:rPr lang="en-US" sz="1600" dirty="0">
                <a:cs typeface="Neo Sans Intel"/>
              </a:rPr>
              <a:t>) from SMRAM normally</a:t>
            </a:r>
          </a:p>
          <a:p>
            <a:endParaRPr lang="en-US" sz="1600" b="1" dirty="0">
              <a:latin typeface="Neo Sans Intel"/>
              <a:cs typeface="Neo Sans Intel"/>
            </a:endParaRPr>
          </a:p>
        </p:txBody>
      </p:sp>
      <p:sp>
        <p:nvSpPr>
          <p:cNvPr id="19" name="TextBox 18"/>
          <p:cNvSpPr txBox="1"/>
          <p:nvPr/>
        </p:nvSpPr>
        <p:spPr>
          <a:xfrm>
            <a:off x="2285940" y="4840085"/>
            <a:ext cx="2107384" cy="369332"/>
          </a:xfrm>
          <a:prstGeom prst="rect">
            <a:avLst/>
          </a:prstGeom>
          <a:noFill/>
        </p:spPr>
        <p:txBody>
          <a:bodyPr wrap="square" rtlCol="0">
            <a:spAutoFit/>
          </a:bodyPr>
          <a:lstStyle/>
          <a:p>
            <a:r>
              <a:rPr lang="en-US" b="1" dirty="0" err="1">
                <a:latin typeface="Courier New" pitchFamily="49" charset="0"/>
                <a:cs typeface="Courier New" pitchFamily="49" charset="0"/>
              </a:rPr>
              <a:t>mov</a:t>
            </a:r>
            <a:r>
              <a:rPr lang="en-US" b="1" dirty="0">
                <a:latin typeface="Courier New" pitchFamily="49" charset="0"/>
                <a:cs typeface="Courier New" pitchFamily="49" charset="0"/>
              </a:rPr>
              <a:t> ebx,imm32</a:t>
            </a:r>
          </a:p>
        </p:txBody>
      </p:sp>
      <p:sp>
        <p:nvSpPr>
          <p:cNvPr id="21" name="TextBox 20"/>
          <p:cNvSpPr txBox="1"/>
          <p:nvPr/>
        </p:nvSpPr>
        <p:spPr>
          <a:xfrm>
            <a:off x="105108" y="4214721"/>
            <a:ext cx="1849817" cy="584775"/>
          </a:xfrm>
          <a:prstGeom prst="rect">
            <a:avLst/>
          </a:prstGeom>
          <a:noFill/>
        </p:spPr>
        <p:txBody>
          <a:bodyPr wrap="square" rtlCol="0">
            <a:spAutoFit/>
          </a:bodyPr>
          <a:lstStyle/>
          <a:p>
            <a:r>
              <a:rPr lang="en-US" sz="1600" dirty="0">
                <a:latin typeface="Neo Sans Intel"/>
                <a:cs typeface="Neo Sans Intel"/>
              </a:rPr>
              <a:t>Code fetch at SMBASE in SMM</a:t>
            </a:r>
          </a:p>
        </p:txBody>
      </p:sp>
      <p:sp>
        <p:nvSpPr>
          <p:cNvPr id="22" name="Rounded Rectangle 21"/>
          <p:cNvSpPr/>
          <p:nvPr/>
        </p:nvSpPr>
        <p:spPr>
          <a:xfrm>
            <a:off x="2286003" y="243845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88668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4" name="U-Turn Arrow 23"/>
          <p:cNvSpPr/>
          <p:nvPr/>
        </p:nvSpPr>
        <p:spPr>
          <a:xfrm rot="5400000">
            <a:off x="5743887" y="2338541"/>
            <a:ext cx="1355861" cy="1807782"/>
          </a:xfrm>
          <a:prstGeom prst="uturnArrow">
            <a:avLst>
              <a:gd name="adj1" fmla="val 19702"/>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26" name="TextBox 25"/>
          <p:cNvSpPr txBox="1"/>
          <p:nvPr/>
        </p:nvSpPr>
        <p:spPr>
          <a:xfrm>
            <a:off x="94604" y="2217728"/>
            <a:ext cx="1702667" cy="584775"/>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a:t>
            </a:r>
          </a:p>
        </p:txBody>
      </p:sp>
      <p:sp>
        <p:nvSpPr>
          <p:cNvPr id="27" name="Rounded Rectangle 26"/>
          <p:cNvSpPr/>
          <p:nvPr/>
        </p:nvSpPr>
        <p:spPr>
          <a:xfrm>
            <a:off x="2259723" y="3168888"/>
            <a:ext cx="3179385"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GFx</a:t>
            </a:r>
            <a:r>
              <a:rPr lang="en-US" sz="1400" dirty="0"/>
              <a:t> Memory</a:t>
            </a:r>
          </a:p>
        </p:txBody>
      </p:sp>
      <p:sp>
        <p:nvSpPr>
          <p:cNvPr id="28" name="TextBox 27"/>
          <p:cNvSpPr txBox="1"/>
          <p:nvPr/>
        </p:nvSpPr>
        <p:spPr>
          <a:xfrm>
            <a:off x="5775474" y="1560832"/>
            <a:ext cx="3263426" cy="830997"/>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 (MMIO) is redirected to </a:t>
            </a:r>
            <a:r>
              <a:rPr lang="en-US" sz="1600" dirty="0" err="1">
                <a:latin typeface="Neo Sans Intel"/>
                <a:cs typeface="Neo Sans Intel"/>
              </a:rPr>
              <a:t>GFx</a:t>
            </a:r>
            <a:r>
              <a:rPr lang="en-US" sz="1600" dirty="0">
                <a:latin typeface="Neo Sans Intel"/>
                <a:cs typeface="Neo Sans Intel"/>
              </a:rPr>
              <a:t> DRAM range per GTT PTEs</a:t>
            </a:r>
          </a:p>
        </p:txBody>
      </p:sp>
      <p:sp>
        <p:nvSpPr>
          <p:cNvPr id="29" name="Right Arrow 28"/>
          <p:cNvSpPr/>
          <p:nvPr/>
        </p:nvSpPr>
        <p:spPr>
          <a:xfrm>
            <a:off x="1471450" y="4729670"/>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Right Arrow 30"/>
          <p:cNvSpPr/>
          <p:nvPr/>
        </p:nvSpPr>
        <p:spPr>
          <a:xfrm>
            <a:off x="1471450" y="2396374"/>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Rounded Rectangle 39"/>
          <p:cNvSpPr/>
          <p:nvPr/>
        </p:nvSpPr>
        <p:spPr>
          <a:xfrm>
            <a:off x="6316715" y="2722179"/>
            <a:ext cx="1492471" cy="893379"/>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1" name="Straight Arrow Connector 40"/>
          <p:cNvCxnSpPr>
            <a:endCxn id="40" idx="1"/>
          </p:cNvCxnSpPr>
          <p:nvPr/>
        </p:nvCxnSpPr>
        <p:spPr>
          <a:xfrm>
            <a:off x="5202631" y="2157329"/>
            <a:ext cx="1114084" cy="101154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513503" y="6559038"/>
            <a:ext cx="6463861" cy="307777"/>
          </a:xfrm>
          <a:prstGeom prst="rect">
            <a:avLst/>
          </a:prstGeom>
        </p:spPr>
        <p:txBody>
          <a:bodyPr wrap="square">
            <a:spAutoFit/>
          </a:bodyPr>
          <a:lstStyle/>
          <a:p>
            <a:pPr lvl="0"/>
            <a:r>
              <a:rPr lang="en-US" sz="1400" b="1" dirty="0"/>
              <a:t>Source: </a:t>
            </a:r>
            <a:r>
              <a:rPr lang="en-US" sz="1400" b="1" dirty="0">
                <a:hlinkClick r:id="rId3"/>
              </a:rPr>
              <a:t>System Management Mode Design and Security Issues</a:t>
            </a:r>
            <a:endParaRPr lang="en-US" sz="1400" b="1" dirty="0"/>
          </a:p>
        </p:txBody>
      </p:sp>
    </p:spTree>
    <p:extLst>
      <p:ext uri="{BB962C8B-B14F-4D97-AF65-F5344CB8AC3E}">
        <p14:creationId xmlns:p14="http://schemas.microsoft.com/office/powerpoint/2010/main" val="317382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57200" y="231922"/>
            <a:ext cx="8153400" cy="988746"/>
          </a:xfrm>
        </p:spPr>
        <p:txBody>
          <a:bodyPr>
            <a:noAutofit/>
          </a:bodyPr>
          <a:lstStyle/>
          <a:p>
            <a:r>
              <a:rPr lang="en-US" sz="3200" dirty="0"/>
              <a:t>Access in SMM: </a:t>
            </a:r>
            <a:r>
              <a:rPr lang="en-US" sz="3200" dirty="0" err="1"/>
              <a:t>GFx</a:t>
            </a:r>
            <a:r>
              <a:rPr lang="en-US" sz="3200" dirty="0"/>
              <a:t> Aperture Redirection</a:t>
            </a:r>
          </a:p>
        </p:txBody>
      </p:sp>
      <p:sp>
        <p:nvSpPr>
          <p:cNvPr id="10" name="Rounded Rectangle 9"/>
          <p:cNvSpPr/>
          <p:nvPr/>
        </p:nvSpPr>
        <p:spPr>
          <a:xfrm>
            <a:off x="2249217" y="1450459"/>
            <a:ext cx="3205655" cy="1634323"/>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82891" y="5202634"/>
            <a:ext cx="966930" cy="338554"/>
          </a:xfrm>
          <a:prstGeom prst="rect">
            <a:avLst/>
          </a:prstGeom>
          <a:noFill/>
        </p:spPr>
        <p:txBody>
          <a:bodyPr wrap="square" rtlCol="0">
            <a:spAutoFit/>
          </a:bodyPr>
          <a:lstStyle/>
          <a:p>
            <a:r>
              <a:rPr lang="en-US" sz="1600" dirty="0">
                <a:solidFill>
                  <a:srgbClr val="FF0000"/>
                </a:solidFill>
                <a:latin typeface="Neo Sans Intel"/>
                <a:cs typeface="Neo Sans Intel"/>
              </a:rPr>
              <a:t>TOLUD</a:t>
            </a:r>
          </a:p>
        </p:txBody>
      </p:sp>
      <p:sp>
        <p:nvSpPr>
          <p:cNvPr id="7" name="TextBox 6"/>
          <p:cNvSpPr txBox="1"/>
          <p:nvPr/>
        </p:nvSpPr>
        <p:spPr>
          <a:xfrm>
            <a:off x="1119370" y="12245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214628"/>
            <a:ext cx="3205657"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SMRAM</a:t>
            </a:r>
          </a:p>
        </p:txBody>
      </p:sp>
      <p:cxnSp>
        <p:nvCxnSpPr>
          <p:cNvPr id="30" name="Straight Connector 29"/>
          <p:cNvCxnSpPr>
            <a:stCxn id="7" idx="3"/>
          </p:cNvCxnSpPr>
          <p:nvPr/>
        </p:nvCxnSpPr>
        <p:spPr>
          <a:xfrm>
            <a:off x="1755219" y="13938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802520" y="5402361"/>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774329" y="3486679"/>
            <a:ext cx="3369671" cy="1354217"/>
          </a:xfrm>
          <a:prstGeom prst="rect">
            <a:avLst/>
          </a:prstGeom>
          <a:noFill/>
        </p:spPr>
        <p:txBody>
          <a:bodyPr wrap="square" rtlCol="0">
            <a:spAutoFit/>
          </a:bodyPr>
          <a:lstStyle/>
          <a:p>
            <a:r>
              <a:rPr lang="en-US" sz="1600" dirty="0">
                <a:cs typeface="Neo Sans Intel"/>
              </a:rPr>
              <a:t>CPU executes instructions from fake SMRAM redirected to by MMIO </a:t>
            </a:r>
            <a:r>
              <a:rPr lang="en-US" sz="1600" dirty="0">
                <a:cs typeface="Neo Sans Intel"/>
                <a:sym typeface="Wingdings" pitchFamily="2" charset="2"/>
              </a:rPr>
              <a:t></a:t>
            </a:r>
            <a:r>
              <a:rPr lang="en-US" sz="1600" dirty="0" err="1">
                <a:cs typeface="Neo Sans Intel"/>
                <a:sym typeface="Wingdings" pitchFamily="2" charset="2"/>
              </a:rPr>
              <a:t>GFx</a:t>
            </a:r>
            <a:r>
              <a:rPr lang="en-US" sz="1600" dirty="0">
                <a:cs typeface="Neo Sans Intel"/>
                <a:sym typeface="Wingdings" pitchFamily="2" charset="2"/>
              </a:rPr>
              <a:t> Aperture per malicious GTT PTEs</a:t>
            </a:r>
            <a:endParaRPr lang="en-US" sz="1600" dirty="0">
              <a:cs typeface="Neo Sans Intel"/>
            </a:endParaRPr>
          </a:p>
          <a:p>
            <a:endParaRPr lang="en-US" sz="1600" dirty="0">
              <a:latin typeface="Neo Sans Intel"/>
              <a:cs typeface="Neo Sans Intel"/>
            </a:endParaRPr>
          </a:p>
        </p:txBody>
      </p:sp>
      <p:sp>
        <p:nvSpPr>
          <p:cNvPr id="19" name="TextBox 18"/>
          <p:cNvSpPr txBox="1"/>
          <p:nvPr/>
        </p:nvSpPr>
        <p:spPr>
          <a:xfrm>
            <a:off x="2285940" y="4840085"/>
            <a:ext cx="2107384" cy="307777"/>
          </a:xfrm>
          <a:prstGeom prst="rect">
            <a:avLst/>
          </a:prstGeom>
          <a:noFill/>
        </p:spPr>
        <p:txBody>
          <a:bodyPr wrap="square" rtlCol="0">
            <a:spAutoFit/>
          </a:bodyPr>
          <a:lstStyle/>
          <a:p>
            <a:r>
              <a:rPr lang="en-US" sz="1400" b="1" dirty="0" err="1">
                <a:latin typeface="Courier New" pitchFamily="49" charset="0"/>
                <a:cs typeface="Courier New" pitchFamily="49" charset="0"/>
              </a:rPr>
              <a:t>mov</a:t>
            </a:r>
            <a:r>
              <a:rPr lang="en-US" sz="1400" b="1" dirty="0">
                <a:latin typeface="Courier New" pitchFamily="49" charset="0"/>
                <a:cs typeface="Courier New" pitchFamily="49" charset="0"/>
              </a:rPr>
              <a:t> ebx,imm32</a:t>
            </a:r>
          </a:p>
        </p:txBody>
      </p:sp>
      <p:sp>
        <p:nvSpPr>
          <p:cNvPr id="21" name="TextBox 20"/>
          <p:cNvSpPr txBox="1"/>
          <p:nvPr/>
        </p:nvSpPr>
        <p:spPr>
          <a:xfrm>
            <a:off x="105108" y="4214721"/>
            <a:ext cx="1849817" cy="584775"/>
          </a:xfrm>
          <a:prstGeom prst="rect">
            <a:avLst/>
          </a:prstGeom>
          <a:noFill/>
        </p:spPr>
        <p:txBody>
          <a:bodyPr wrap="square" rtlCol="0">
            <a:spAutoFit/>
          </a:bodyPr>
          <a:lstStyle/>
          <a:p>
            <a:r>
              <a:rPr lang="en-US" sz="1600" dirty="0">
                <a:latin typeface="Neo Sans Intel"/>
                <a:cs typeface="Neo Sans Intel"/>
              </a:rPr>
              <a:t>Code fetch at SMBASE in SMM</a:t>
            </a:r>
          </a:p>
        </p:txBody>
      </p:sp>
      <p:sp>
        <p:nvSpPr>
          <p:cNvPr id="22" name="Rounded Rectangle 21"/>
          <p:cNvSpPr/>
          <p:nvPr/>
        </p:nvSpPr>
        <p:spPr>
          <a:xfrm>
            <a:off x="2296513" y="4677157"/>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886684"/>
            <a:ext cx="3132085" cy="499248"/>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7" name="Rounded Rectangle 26"/>
          <p:cNvSpPr/>
          <p:nvPr/>
        </p:nvSpPr>
        <p:spPr>
          <a:xfrm>
            <a:off x="2259723" y="3168888"/>
            <a:ext cx="317938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GFx</a:t>
            </a:r>
            <a:r>
              <a:rPr lang="en-US" sz="1400" dirty="0"/>
              <a:t> Memory</a:t>
            </a:r>
          </a:p>
        </p:txBody>
      </p:sp>
      <p:sp>
        <p:nvSpPr>
          <p:cNvPr id="31" name="Rounded Rectangle 30"/>
          <p:cNvSpPr/>
          <p:nvPr/>
        </p:nvSpPr>
        <p:spPr>
          <a:xfrm>
            <a:off x="2264980" y="5470616"/>
            <a:ext cx="3205657" cy="61487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Fake SMRAM</a:t>
            </a:r>
          </a:p>
        </p:txBody>
      </p:sp>
      <p:sp>
        <p:nvSpPr>
          <p:cNvPr id="33" name="Right Arrow 32"/>
          <p:cNvSpPr/>
          <p:nvPr/>
        </p:nvSpPr>
        <p:spPr>
          <a:xfrm>
            <a:off x="1481961" y="4719159"/>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U-Turn Arrow 38"/>
          <p:cNvSpPr/>
          <p:nvPr/>
        </p:nvSpPr>
        <p:spPr>
          <a:xfrm rot="5400000">
            <a:off x="5764908" y="4598266"/>
            <a:ext cx="1355861" cy="1807782"/>
          </a:xfrm>
          <a:prstGeom prst="uturnArrow">
            <a:avLst>
              <a:gd name="adj1" fmla="val 19702"/>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40" name="Rounded Rectangle 39"/>
          <p:cNvSpPr/>
          <p:nvPr/>
        </p:nvSpPr>
        <p:spPr>
          <a:xfrm>
            <a:off x="6337736" y="4981904"/>
            <a:ext cx="1492471" cy="893379"/>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1" name="Straight Arrow Connector 40"/>
          <p:cNvCxnSpPr>
            <a:stCxn id="23" idx="3"/>
            <a:endCxn id="40" idx="1"/>
          </p:cNvCxnSpPr>
          <p:nvPr/>
        </p:nvCxnSpPr>
        <p:spPr>
          <a:xfrm>
            <a:off x="5412838" y="2136308"/>
            <a:ext cx="924898" cy="3292286"/>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13503" y="6571738"/>
            <a:ext cx="6463861" cy="307777"/>
          </a:xfrm>
          <a:prstGeom prst="rect">
            <a:avLst/>
          </a:prstGeom>
        </p:spPr>
        <p:txBody>
          <a:bodyPr wrap="square">
            <a:spAutoFit/>
          </a:bodyPr>
          <a:lstStyle/>
          <a:p>
            <a:pPr lvl="0"/>
            <a:r>
              <a:rPr lang="en-US" sz="1400" b="1" dirty="0"/>
              <a:t>Source: </a:t>
            </a:r>
            <a:r>
              <a:rPr lang="en-US" sz="1400" b="1" dirty="0">
                <a:hlinkClick r:id="rId3"/>
              </a:rPr>
              <a:t>System Management Mode Design and Security Issues</a:t>
            </a:r>
            <a:endParaRPr lang="en-US" sz="1400" b="1" dirty="0"/>
          </a:p>
        </p:txBody>
      </p:sp>
    </p:spTree>
    <p:extLst>
      <p:ext uri="{BB962C8B-B14F-4D97-AF65-F5344CB8AC3E}">
        <p14:creationId xmlns:p14="http://schemas.microsoft.com/office/powerpoint/2010/main" val="453022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DMA Attacks on SMRAM</a:t>
            </a:r>
          </a:p>
        </p:txBody>
      </p:sp>
      <p:sp>
        <p:nvSpPr>
          <p:cNvPr id="3" name="Rectangle 2"/>
          <p:cNvSpPr/>
          <p:nvPr/>
        </p:nvSpPr>
        <p:spPr>
          <a:xfrm>
            <a:off x="457200" y="1183243"/>
            <a:ext cx="8229600" cy="5463034"/>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Protection from inbound DMA access is guaranteed by programming </a:t>
            </a:r>
            <a:r>
              <a:rPr lang="en-US" sz="2400" i="1" dirty="0"/>
              <a:t>TSEG</a:t>
            </a:r>
            <a:r>
              <a:rPr lang="en-US" sz="2400" dirty="0"/>
              <a:t> range</a:t>
            </a:r>
          </a:p>
          <a:p>
            <a:pPr marL="342900" lvl="0" indent="-342900">
              <a:spcBef>
                <a:spcPts val="600"/>
              </a:spcBef>
              <a:buFont typeface="Arial" panose="020B0604020202020204" pitchFamily="34" charset="0"/>
              <a:buChar char="•"/>
            </a:pPr>
            <a:r>
              <a:rPr lang="en-US" sz="2400" dirty="0"/>
              <a:t>If BIOS doesn’t lock down TSEG range configuration, malware can move TSEG outside of where actual SMRAM is</a:t>
            </a:r>
          </a:p>
          <a:p>
            <a:pPr marL="342900" lvl="0" indent="-342900">
              <a:spcBef>
                <a:spcPts val="600"/>
              </a:spcBef>
              <a:buFont typeface="Arial" panose="020B0604020202020204" pitchFamily="34" charset="0"/>
              <a:buChar char="•"/>
            </a:pPr>
            <a:r>
              <a:rPr lang="en-US" sz="2400" dirty="0"/>
              <a:t>Then program one of DMA capable devices (e.g. GPU device) or Graphics Aperture to access SMRAM</a:t>
            </a:r>
            <a:endParaRPr lang="en-US" sz="2000" dirty="0"/>
          </a:p>
          <a:p>
            <a:pPr marL="342900" lvl="0" indent="-342900">
              <a:spcBef>
                <a:spcPts val="600"/>
              </a:spcBef>
              <a:buFont typeface="Arial" panose="020B0604020202020204" pitchFamily="34" charset="0"/>
              <a:buChar char="•"/>
            </a:pPr>
            <a:endParaRPr lang="en-US" sz="2000" dirty="0"/>
          </a:p>
          <a:p>
            <a:pPr>
              <a:spcBef>
                <a:spcPts val="600"/>
              </a:spcBef>
            </a:pPr>
            <a:r>
              <a:rPr lang="en-US" sz="2400" b="1" dirty="0"/>
              <a:t>Mitigations: </a:t>
            </a:r>
            <a:r>
              <a:rPr lang="en-US" sz="2400" dirty="0"/>
              <a:t>BIOS has to lock down configuration required to define range protecting SMRAM from inbound DMA access (e.g. TSEG range)</a:t>
            </a:r>
            <a:endParaRPr lang="en-US" sz="2400" b="1" dirty="0">
              <a:latin typeface="Courier New" panose="02070309020205020404" pitchFamily="49" charset="0"/>
              <a:cs typeface="Courier New" panose="02070309020205020404" pitchFamily="49" charset="0"/>
            </a:endParaRPr>
          </a:p>
          <a:p>
            <a:pPr>
              <a:spcBef>
                <a:spcPts val="600"/>
              </a:spcBef>
            </a:pPr>
            <a:r>
              <a:rPr lang="en-US" sz="2400" b="1" dirty="0"/>
              <a:t>References: </a:t>
            </a:r>
            <a:endParaRPr lang="en-US" sz="2400" dirty="0"/>
          </a:p>
          <a:p>
            <a:pPr lvl="0"/>
            <a:r>
              <a:rPr lang="en-US" sz="2000" dirty="0">
                <a:hlinkClick r:id=""/>
              </a:rPr>
              <a:t>Programmed I/O accesses: a threat to Virtual Machine Monitors?</a:t>
            </a:r>
            <a:endParaRPr lang="en-US" sz="2000" dirty="0"/>
          </a:p>
          <a:p>
            <a:pPr lvl="0"/>
            <a:r>
              <a:rPr lang="en-US" sz="2000" dirty="0">
                <a:hlinkClick r:id=""/>
              </a:rPr>
              <a:t>System Management Mode Design and Security Issues</a:t>
            </a:r>
            <a:endParaRPr lang="en-US" sz="2000" dirty="0"/>
          </a:p>
        </p:txBody>
      </p:sp>
    </p:spTree>
    <p:extLst>
      <p:ext uri="{BB962C8B-B14F-4D97-AF65-F5344CB8AC3E}">
        <p14:creationId xmlns:p14="http://schemas.microsoft.com/office/powerpoint/2010/main" val="2471666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14562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DMA Access to SMRAM</a:t>
            </a:r>
          </a:p>
        </p:txBody>
      </p:sp>
      <p:sp>
        <p:nvSpPr>
          <p:cNvPr id="10" name="Rounded Rectangle 9"/>
          <p:cNvSpPr/>
          <p:nvPr/>
        </p:nvSpPr>
        <p:spPr>
          <a:xfrm>
            <a:off x="2249217" y="154504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9545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31911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38278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cxnSp>
        <p:nvCxnSpPr>
          <p:cNvPr id="30" name="Straight Connector 29"/>
          <p:cNvCxnSpPr>
            <a:stCxn id="7" idx="3"/>
          </p:cNvCxnSpPr>
          <p:nvPr/>
        </p:nvCxnSpPr>
        <p:spPr>
          <a:xfrm>
            <a:off x="1755219" y="148839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2162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463863" y="4327479"/>
            <a:ext cx="2648607" cy="1107996"/>
          </a:xfrm>
          <a:prstGeom prst="rect">
            <a:avLst/>
          </a:prstGeom>
          <a:noFill/>
        </p:spPr>
        <p:txBody>
          <a:bodyPr wrap="square" rtlCol="0">
            <a:spAutoFit/>
          </a:bodyPr>
          <a:lstStyle/>
          <a:p>
            <a:r>
              <a:rPr lang="en-US" sz="1600" dirty="0">
                <a:cs typeface="Neo Sans Intel"/>
              </a:rPr>
              <a:t>DMA access to SMRAM is blocked due to TSEG covering SMRAM</a:t>
            </a:r>
          </a:p>
          <a:p>
            <a:endParaRPr lang="en-US" sz="1600" dirty="0">
              <a:latin typeface="Neo Sans Intel"/>
              <a:cs typeface="Neo Sans Intel"/>
            </a:endParaRPr>
          </a:p>
        </p:txBody>
      </p:sp>
      <p:sp>
        <p:nvSpPr>
          <p:cNvPr id="29" name="TextBox 28"/>
          <p:cNvSpPr txBox="1"/>
          <p:nvPr/>
        </p:nvSpPr>
        <p:spPr>
          <a:xfrm>
            <a:off x="504497" y="5228836"/>
            <a:ext cx="1350583" cy="338554"/>
          </a:xfrm>
          <a:prstGeom prst="rect">
            <a:avLst/>
          </a:prstGeom>
          <a:noFill/>
        </p:spPr>
        <p:txBody>
          <a:bodyPr wrap="square" rtlCol="0">
            <a:spAutoFit/>
          </a:bodyPr>
          <a:lstStyle/>
          <a:p>
            <a:r>
              <a:rPr lang="en-US" sz="1600" dirty="0">
                <a:latin typeface="Neo Sans Intel"/>
                <a:cs typeface="Neo Sans Intel"/>
              </a:rPr>
              <a:t>TSEG Base</a:t>
            </a:r>
          </a:p>
        </p:txBody>
      </p:sp>
      <p:cxnSp>
        <p:nvCxnSpPr>
          <p:cNvPr id="31" name="Straight Connector 30"/>
          <p:cNvCxnSpPr/>
          <p:nvPr/>
        </p:nvCxnSpPr>
        <p:spPr>
          <a:xfrm flipV="1">
            <a:off x="1797269" y="54495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574" y="4120036"/>
            <a:ext cx="1797262" cy="338554"/>
          </a:xfrm>
          <a:prstGeom prst="rect">
            <a:avLst/>
          </a:prstGeom>
          <a:noFill/>
        </p:spPr>
        <p:txBody>
          <a:bodyPr wrap="square" rtlCol="0">
            <a:spAutoFit/>
          </a:bodyPr>
          <a:lstStyle/>
          <a:p>
            <a:r>
              <a:rPr lang="en-US" sz="1600" dirty="0" err="1">
                <a:latin typeface="Neo Sans Intel"/>
                <a:cs typeface="Neo Sans Intel"/>
              </a:rPr>
              <a:t>GFx</a:t>
            </a:r>
            <a:r>
              <a:rPr lang="en-US" sz="1600" dirty="0">
                <a:latin typeface="Neo Sans Intel"/>
                <a:cs typeface="Neo Sans Intel"/>
              </a:rPr>
              <a:t> </a:t>
            </a:r>
            <a:r>
              <a:rPr lang="en-US" sz="1600" dirty="0" err="1">
                <a:latin typeface="Neo Sans Intel"/>
                <a:cs typeface="Neo Sans Intel"/>
              </a:rPr>
              <a:t>Mem</a:t>
            </a:r>
            <a:r>
              <a:rPr lang="en-US" sz="1600" dirty="0">
                <a:latin typeface="Neo Sans Intel"/>
                <a:cs typeface="Neo Sans Intel"/>
              </a:rPr>
              <a:t> Base</a:t>
            </a:r>
          </a:p>
        </p:txBody>
      </p:sp>
      <p:cxnSp>
        <p:nvCxnSpPr>
          <p:cNvPr id="34" name="Straight Connector 33"/>
          <p:cNvCxnSpPr/>
          <p:nvPr/>
        </p:nvCxnSpPr>
        <p:spPr>
          <a:xfrm flipV="1">
            <a:off x="1792019" y="43302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ight Arrow 36"/>
          <p:cNvSpPr/>
          <p:nvPr/>
        </p:nvSpPr>
        <p:spPr>
          <a:xfrm rot="10800000">
            <a:off x="5507412" y="4845282"/>
            <a:ext cx="945939"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 name="Cross 25"/>
          <p:cNvSpPr/>
          <p:nvPr/>
        </p:nvSpPr>
        <p:spPr>
          <a:xfrm rot="18805197">
            <a:off x="5777782" y="4842541"/>
            <a:ext cx="594957" cy="592726"/>
          </a:xfrm>
          <a:prstGeom prst="plus">
            <a:avLst>
              <a:gd name="adj" fmla="val 4339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19" name="Picture 4" descr="http://www.i2clipart.com/cliparts/1/7/f/9/clipart-network-card-17f9.png"/>
          <p:cNvPicPr>
            <a:picLocks noChangeAspect="1" noChangeArrowheads="1"/>
          </p:cNvPicPr>
          <p:nvPr/>
        </p:nvPicPr>
        <p:blipFill>
          <a:blip r:embed="rId3" cstate="print"/>
          <a:srcRect/>
          <a:stretch>
            <a:fillRect/>
          </a:stretch>
        </p:blipFill>
        <p:spPr bwMode="auto">
          <a:xfrm>
            <a:off x="6608903" y="5012051"/>
            <a:ext cx="1610163" cy="1610164"/>
          </a:xfrm>
          <a:prstGeom prst="rect">
            <a:avLst/>
          </a:prstGeom>
          <a:noFill/>
        </p:spPr>
      </p:pic>
    </p:spTree>
    <p:extLst>
      <p:ext uri="{BB962C8B-B14F-4D97-AF65-F5344CB8AC3E}">
        <p14:creationId xmlns:p14="http://schemas.microsoft.com/office/powerpoint/2010/main" val="209526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Do BIOS Attacks Require Kernel Privileges?</a:t>
            </a:r>
          </a:p>
        </p:txBody>
      </p:sp>
      <p:grpSp>
        <p:nvGrpSpPr>
          <p:cNvPr id="3" name="Group 3"/>
          <p:cNvGrpSpPr/>
          <p:nvPr/>
        </p:nvGrpSpPr>
        <p:grpSpPr>
          <a:xfrm>
            <a:off x="375312" y="1785098"/>
            <a:ext cx="5551678" cy="4315454"/>
            <a:chOff x="2233714" y="1785098"/>
            <a:chExt cx="5863281" cy="4315454"/>
          </a:xfrm>
        </p:grpSpPr>
        <p:grpSp>
          <p:nvGrpSpPr>
            <p:cNvPr id="4" name="Group 2"/>
            <p:cNvGrpSpPr/>
            <p:nvPr/>
          </p:nvGrpSpPr>
          <p:grpSpPr>
            <a:xfrm>
              <a:off x="2233714" y="1785098"/>
              <a:ext cx="5863281" cy="4315454"/>
              <a:chOff x="1973550" y="1435281"/>
              <a:chExt cx="5130371" cy="3448786"/>
            </a:xfrm>
          </p:grpSpPr>
          <p:sp>
            <p:nvSpPr>
              <p:cNvPr id="63"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981200" y="3090211"/>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3"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ED1C24"/>
                </a:solid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80" name="AutoShape 62"/>
              <p:cNvSpPr>
                <a:spLocks noChangeArrowheads="1"/>
              </p:cNvSpPr>
              <p:nvPr/>
            </p:nvSpPr>
            <p:spPr bwMode="auto">
              <a:xfrm>
                <a:off x="1981200" y="2609263"/>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82" name="AutoShape 62"/>
              <p:cNvSpPr>
                <a:spLocks noChangeArrowheads="1"/>
              </p:cNvSpPr>
              <p:nvPr/>
            </p:nvSpPr>
            <p:spPr bwMode="auto">
              <a:xfrm>
                <a:off x="4436921" y="2214067"/>
                <a:ext cx="2667000" cy="285750"/>
              </a:xfrm>
              <a:prstGeom prst="roundRect">
                <a:avLst>
                  <a:gd name="adj" fmla="val 0"/>
                </a:avLst>
              </a:prstGeom>
              <a:solidFill>
                <a:schemeClr val="bg1">
                  <a:lumMod val="50000"/>
                </a:schemeClr>
              </a:solidFill>
              <a:ln w="381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83" name="AutoShape 62"/>
              <p:cNvSpPr>
                <a:spLocks noChangeArrowheads="1"/>
              </p:cNvSpPr>
              <p:nvPr/>
            </p:nvSpPr>
            <p:spPr bwMode="auto">
              <a:xfrm>
                <a:off x="4436922" y="1435281"/>
                <a:ext cx="2649679" cy="357159"/>
              </a:xfrm>
              <a:prstGeom prst="roundRect">
                <a:avLst>
                  <a:gd name="adj" fmla="val 0"/>
                </a:avLst>
              </a:prstGeom>
              <a:solidFill>
                <a:srgbClr val="ED1C24"/>
              </a:solidFill>
              <a:ln w="38100" cap="flat" cmpd="sng" algn="ctr">
                <a:solidFill>
                  <a:schemeClr val="bg1"/>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Malicious App</a:t>
                </a:r>
              </a:p>
            </p:txBody>
          </p:sp>
          <p:sp>
            <p:nvSpPr>
              <p:cNvPr id="84" name="Down Arrow 83"/>
              <p:cNvSpPr/>
              <p:nvPr/>
            </p:nvSpPr>
            <p:spPr>
              <a:xfrm>
                <a:off x="5334000" y="2532538"/>
                <a:ext cx="457200" cy="981655"/>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sp>
          <p:nvSpPr>
            <p:cNvPr id="27" name="Down Arrow 26"/>
            <p:cNvSpPr/>
            <p:nvPr/>
          </p:nvSpPr>
          <p:spPr>
            <a:xfrm>
              <a:off x="6062852" y="2232324"/>
              <a:ext cx="522514" cy="517303"/>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sp>
        <p:nvSpPr>
          <p:cNvPr id="29" name="TextBox 28"/>
          <p:cNvSpPr txBox="1"/>
          <p:nvPr/>
        </p:nvSpPr>
        <p:spPr>
          <a:xfrm>
            <a:off x="6034824" y="1961408"/>
            <a:ext cx="3121572" cy="3785652"/>
          </a:xfrm>
          <a:prstGeom prst="rect">
            <a:avLst/>
          </a:prstGeom>
          <a:noFill/>
        </p:spPr>
        <p:txBody>
          <a:bodyPr wrap="square" rtlCol="0">
            <a:spAutoFit/>
          </a:bodyPr>
          <a:lstStyle/>
          <a:p>
            <a:r>
              <a:rPr lang="en-US" sz="2000" dirty="0">
                <a:solidFill>
                  <a:prstClr val="black"/>
                </a:solidFill>
              </a:rPr>
              <a:t>A matter of finding legitimate signed kernel driver which can be used on behalf of user-mode exploit as a </a:t>
            </a:r>
            <a:r>
              <a:rPr lang="en-US" sz="2000" i="1" dirty="0">
                <a:solidFill>
                  <a:prstClr val="black"/>
                </a:solidFill>
              </a:rPr>
              <a:t>confused deputy</a:t>
            </a:r>
            <a:r>
              <a:rPr lang="en-US" sz="2000" dirty="0">
                <a:solidFill>
                  <a:prstClr val="black"/>
                </a:solidFill>
              </a:rPr>
              <a:t>.</a:t>
            </a:r>
          </a:p>
          <a:p>
            <a:endParaRPr lang="en-US" sz="2000" dirty="0">
              <a:solidFill>
                <a:prstClr val="black"/>
              </a:solidFill>
            </a:endParaRPr>
          </a:p>
          <a:p>
            <a:r>
              <a:rPr lang="en-US" sz="2000" b="1" i="1" dirty="0" err="1">
                <a:solidFill>
                  <a:prstClr val="black"/>
                </a:solidFill>
              </a:rPr>
              <a:t>RWEverything</a:t>
            </a:r>
            <a:r>
              <a:rPr lang="en-US" sz="2000" dirty="0">
                <a:solidFill>
                  <a:prstClr val="black"/>
                </a:solidFill>
              </a:rPr>
              <a:t>  driver signed for Windows 64bit versions (co-discovered with researchers from MITRE)</a:t>
            </a:r>
          </a:p>
        </p:txBody>
      </p:sp>
    </p:spTree>
    <p:extLst>
      <p:ext uri="{BB962C8B-B14F-4D97-AF65-F5344CB8AC3E}">
        <p14:creationId xmlns:p14="http://schemas.microsoft.com/office/powerpoint/2010/main" val="3500655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14562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dirty="0"/>
              <a:t>DMA Access to SMRAM: DMA Attacks</a:t>
            </a:r>
          </a:p>
        </p:txBody>
      </p:sp>
      <p:sp>
        <p:nvSpPr>
          <p:cNvPr id="10" name="Rounded Rectangle 9"/>
          <p:cNvSpPr/>
          <p:nvPr/>
        </p:nvSpPr>
        <p:spPr>
          <a:xfrm>
            <a:off x="2249217" y="154504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9545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31911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38278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cxnSp>
        <p:nvCxnSpPr>
          <p:cNvPr id="30" name="Straight Connector 29"/>
          <p:cNvCxnSpPr>
            <a:stCxn id="7" idx="3"/>
          </p:cNvCxnSpPr>
          <p:nvPr/>
        </p:nvCxnSpPr>
        <p:spPr>
          <a:xfrm>
            <a:off x="1755219" y="148839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2162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495393" y="4316969"/>
            <a:ext cx="2648607" cy="1107996"/>
          </a:xfrm>
          <a:prstGeom prst="rect">
            <a:avLst/>
          </a:prstGeom>
          <a:noFill/>
        </p:spPr>
        <p:txBody>
          <a:bodyPr wrap="square" rtlCol="0">
            <a:spAutoFit/>
          </a:bodyPr>
          <a:lstStyle/>
          <a:p>
            <a:r>
              <a:rPr lang="en-US" sz="1600" dirty="0">
                <a:cs typeface="Neo Sans Intel"/>
              </a:rPr>
              <a:t>DMA access to SMRAM is not blocked as TSEG Base moved</a:t>
            </a:r>
          </a:p>
          <a:p>
            <a:endParaRPr lang="en-US" sz="1600" dirty="0">
              <a:latin typeface="Neo Sans Intel"/>
              <a:cs typeface="Neo Sans Intel"/>
            </a:endParaRPr>
          </a:p>
        </p:txBody>
      </p:sp>
      <p:sp>
        <p:nvSpPr>
          <p:cNvPr id="22" name="Rounded Rectangle 21"/>
          <p:cNvSpPr/>
          <p:nvPr/>
        </p:nvSpPr>
        <p:spPr>
          <a:xfrm>
            <a:off x="2286003" y="253304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981274"/>
            <a:ext cx="3132085" cy="499248"/>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8" name="TextBox 27"/>
          <p:cNvSpPr txBox="1"/>
          <p:nvPr/>
        </p:nvSpPr>
        <p:spPr>
          <a:xfrm>
            <a:off x="5775474" y="1655422"/>
            <a:ext cx="3263426" cy="584775"/>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 is redirected to SMRAM</a:t>
            </a:r>
          </a:p>
        </p:txBody>
      </p:sp>
      <p:sp>
        <p:nvSpPr>
          <p:cNvPr id="29" name="TextBox 28"/>
          <p:cNvSpPr txBox="1"/>
          <p:nvPr/>
        </p:nvSpPr>
        <p:spPr>
          <a:xfrm>
            <a:off x="504497" y="4377526"/>
            <a:ext cx="1350583" cy="338554"/>
          </a:xfrm>
          <a:prstGeom prst="rect">
            <a:avLst/>
          </a:prstGeom>
          <a:noFill/>
        </p:spPr>
        <p:txBody>
          <a:bodyPr wrap="square" rtlCol="0">
            <a:spAutoFit/>
          </a:bodyPr>
          <a:lstStyle/>
          <a:p>
            <a:r>
              <a:rPr lang="en-US" sz="1600" dirty="0">
                <a:solidFill>
                  <a:srgbClr val="FF0000"/>
                </a:solidFill>
                <a:latin typeface="Neo Sans Intel"/>
                <a:cs typeface="Neo Sans Intel"/>
              </a:rPr>
              <a:t>TSEG Base</a:t>
            </a:r>
          </a:p>
        </p:txBody>
      </p:sp>
      <p:cxnSp>
        <p:nvCxnSpPr>
          <p:cNvPr id="31" name="Straight Connector 30"/>
          <p:cNvCxnSpPr/>
          <p:nvPr/>
        </p:nvCxnSpPr>
        <p:spPr>
          <a:xfrm flipV="1">
            <a:off x="1807779" y="4598273"/>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92019" y="43302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3574" y="4120036"/>
            <a:ext cx="1797262" cy="338554"/>
          </a:xfrm>
          <a:prstGeom prst="rect">
            <a:avLst/>
          </a:prstGeom>
          <a:noFill/>
        </p:spPr>
        <p:txBody>
          <a:bodyPr wrap="square" rtlCol="0">
            <a:spAutoFit/>
          </a:bodyPr>
          <a:lstStyle/>
          <a:p>
            <a:r>
              <a:rPr lang="en-US" sz="1600" dirty="0" err="1">
                <a:latin typeface="Neo Sans Intel"/>
                <a:cs typeface="Neo Sans Intel"/>
              </a:rPr>
              <a:t>GFx</a:t>
            </a:r>
            <a:r>
              <a:rPr lang="en-US" sz="1600" dirty="0">
                <a:latin typeface="Neo Sans Intel"/>
                <a:cs typeface="Neo Sans Intel"/>
              </a:rPr>
              <a:t> </a:t>
            </a:r>
            <a:r>
              <a:rPr lang="en-US" sz="1600" dirty="0" err="1">
                <a:latin typeface="Neo Sans Intel"/>
                <a:cs typeface="Neo Sans Intel"/>
              </a:rPr>
              <a:t>Mem</a:t>
            </a:r>
            <a:r>
              <a:rPr lang="en-US" sz="1600" dirty="0">
                <a:latin typeface="Neo Sans Intel"/>
                <a:cs typeface="Neo Sans Intel"/>
              </a:rPr>
              <a:t> Base</a:t>
            </a:r>
          </a:p>
        </p:txBody>
      </p:sp>
      <p:sp>
        <p:nvSpPr>
          <p:cNvPr id="38" name="Right Arrow 37"/>
          <p:cNvSpPr/>
          <p:nvPr/>
        </p:nvSpPr>
        <p:spPr>
          <a:xfrm>
            <a:off x="1481962" y="2501473"/>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Right Arrow 38"/>
          <p:cNvSpPr/>
          <p:nvPr/>
        </p:nvSpPr>
        <p:spPr>
          <a:xfrm rot="10800000">
            <a:off x="5507412" y="4845282"/>
            <a:ext cx="945939"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U-Turn Arrow 39"/>
          <p:cNvSpPr/>
          <p:nvPr/>
        </p:nvSpPr>
        <p:spPr>
          <a:xfrm rot="5400000">
            <a:off x="4882038" y="3326510"/>
            <a:ext cx="2249241" cy="956443"/>
          </a:xfrm>
          <a:prstGeom prst="uturnArrow">
            <a:avLst>
              <a:gd name="adj1" fmla="val 29004"/>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41" name="Rounded Rectangle 40"/>
          <p:cNvSpPr/>
          <p:nvPr/>
        </p:nvSpPr>
        <p:spPr>
          <a:xfrm>
            <a:off x="6001405" y="3079533"/>
            <a:ext cx="1492471" cy="893379"/>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3" name="Straight Arrow Connector 42"/>
          <p:cNvCxnSpPr>
            <a:stCxn id="23" idx="3"/>
            <a:endCxn id="41" idx="1"/>
          </p:cNvCxnSpPr>
          <p:nvPr/>
        </p:nvCxnSpPr>
        <p:spPr>
          <a:xfrm>
            <a:off x="5412838" y="2230898"/>
            <a:ext cx="588567" cy="1295325"/>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pic>
        <p:nvPicPr>
          <p:cNvPr id="26" name="Picture 4" descr="http://www.i2clipart.com/cliparts/1/7/f/9/clipart-network-card-17f9.png"/>
          <p:cNvPicPr>
            <a:picLocks noChangeAspect="1" noChangeArrowheads="1"/>
          </p:cNvPicPr>
          <p:nvPr/>
        </p:nvPicPr>
        <p:blipFill>
          <a:blip r:embed="rId3" cstate="print"/>
          <a:srcRect/>
          <a:stretch>
            <a:fillRect/>
          </a:stretch>
        </p:blipFill>
        <p:spPr bwMode="auto">
          <a:xfrm>
            <a:off x="6608903" y="5012051"/>
            <a:ext cx="1610163" cy="1610164"/>
          </a:xfrm>
          <a:prstGeom prst="rect">
            <a:avLst/>
          </a:prstGeom>
          <a:noFill/>
        </p:spPr>
      </p:pic>
    </p:spTree>
    <p:extLst>
      <p:ext uri="{BB962C8B-B14F-4D97-AF65-F5344CB8AC3E}">
        <p14:creationId xmlns:p14="http://schemas.microsoft.com/office/powerpoint/2010/main" val="2857535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smm_dma</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187434" y="1538228"/>
            <a:ext cx="8816866"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chipsec.modules.smm_dma</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SMRAM DMA Protection</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Registers:</a:t>
            </a:r>
          </a:p>
          <a:p>
            <a:pPr>
              <a:spcBef>
                <a:spcPts val="0"/>
              </a:spcBef>
            </a:pPr>
            <a:r>
              <a:rPr lang="en-US" sz="1400" dirty="0">
                <a:latin typeface="Courier New" panose="02070309020205020404" pitchFamily="49" charset="0"/>
                <a:cs typeface="Courier New" panose="02070309020205020404" pitchFamily="49" charset="0"/>
              </a:rPr>
              <a:t>[*] PCI0.0.0_TOLUD = 0xDFA00001 &lt;&lt; Top of Low Usable DRAM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+ 0xBC)</a:t>
            </a:r>
          </a:p>
          <a:p>
            <a:pPr>
              <a:spcBef>
                <a:spcPts val="0"/>
              </a:spcBef>
            </a:pPr>
            <a:r>
              <a:rPr lang="en-US" sz="1400" dirty="0">
                <a:latin typeface="Courier New" panose="02070309020205020404" pitchFamily="49" charset="0"/>
                <a:cs typeface="Courier New" panose="02070309020205020404" pitchFamily="49" charset="0"/>
              </a:rPr>
              <a:t>[*] PCI0.0.0_BGSM = 0xDD800001 &lt;&lt; Base of GTT Stolen Memory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+ 0xB4)</a:t>
            </a:r>
          </a:p>
          <a:p>
            <a:pPr>
              <a:spcBef>
                <a:spcPts val="0"/>
              </a:spcBef>
            </a:pPr>
            <a:r>
              <a:rPr lang="en-US" sz="1400" dirty="0">
                <a:latin typeface="Courier New" panose="02070309020205020404" pitchFamily="49" charset="0"/>
                <a:cs typeface="Courier New" panose="02070309020205020404" pitchFamily="49" charset="0"/>
              </a:rPr>
              <a:t>[*] PCI0.0.0_TSEGMB = 0xDD000001 &lt;&lt; TSEG Memory Base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+ 0xB8)</a:t>
            </a:r>
          </a:p>
          <a:p>
            <a:pPr>
              <a:spcBef>
                <a:spcPts val="0"/>
              </a:spcBef>
            </a:pPr>
            <a:r>
              <a:rPr lang="en-US" sz="1400" dirty="0">
                <a:latin typeface="Courier New" panose="02070309020205020404" pitchFamily="49" charset="0"/>
                <a:cs typeface="Courier New" panose="02070309020205020404" pitchFamily="49" charset="0"/>
              </a:rPr>
              <a:t>[*] IA32_SMRR_PHYSBASE = 0xDD000006 &lt;&lt; SMRR Base Address MSR (MSR 0x1F2)</a:t>
            </a:r>
          </a:p>
          <a:p>
            <a:pPr>
              <a:spcBef>
                <a:spcPts val="0"/>
              </a:spcBef>
            </a:pPr>
            <a:r>
              <a:rPr lang="en-US" sz="1400" dirty="0">
                <a:latin typeface="Courier New" panose="02070309020205020404" pitchFamily="49" charset="0"/>
                <a:cs typeface="Courier New" panose="02070309020205020404" pitchFamily="49" charset="0"/>
              </a:rPr>
              <a:t>[*] IA32_SMRR_PHYSMASK = 0xFF800800 &lt;&lt; SMRR Range Mask MSR (MSR 0x1F3)</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Memory Map:</a:t>
            </a:r>
          </a:p>
          <a:p>
            <a:pPr>
              <a:spcBef>
                <a:spcPts val="0"/>
              </a:spcBef>
            </a:pPr>
            <a:r>
              <a:rPr lang="en-US" sz="1400" dirty="0">
                <a:latin typeface="Courier New" panose="02070309020205020404" pitchFamily="49" charset="0"/>
                <a:cs typeface="Courier New" panose="02070309020205020404" pitchFamily="49" charset="0"/>
              </a:rPr>
              <a:t>[*]   Top Of Low Memory             : 0xDFA00000</a:t>
            </a:r>
          </a:p>
          <a:p>
            <a:pPr>
              <a:spcBef>
                <a:spcPts val="0"/>
              </a:spcBef>
            </a:pPr>
            <a:r>
              <a:rPr lang="en-US" sz="1400" dirty="0">
                <a:latin typeface="Courier New" panose="02070309020205020404" pitchFamily="49" charset="0"/>
                <a:cs typeface="Courier New" panose="02070309020205020404" pitchFamily="49" charset="0"/>
              </a:rPr>
              <a:t>[*]   TSEG Range (TSEGMB-BGSM)      : [0xDD000000-0xDD7FFFFF]</a:t>
            </a:r>
          </a:p>
          <a:p>
            <a:pPr>
              <a:spcBef>
                <a:spcPts val="0"/>
              </a:spcBef>
            </a:pPr>
            <a:r>
              <a:rPr lang="en-US" sz="1400" dirty="0">
                <a:latin typeface="Courier New" panose="02070309020205020404" pitchFamily="49" charset="0"/>
                <a:cs typeface="Courier New" panose="02070309020205020404" pitchFamily="49" charset="0"/>
              </a:rPr>
              <a:t>[*]   SMRR Range (size = 0x00800000): [0xDD000000-0xDD7FFFFF]</a:t>
            </a:r>
          </a:p>
          <a:p>
            <a:pPr>
              <a:spcBef>
                <a:spcPts val="0"/>
              </a:spcBef>
            </a:pPr>
            <a:r>
              <a:rPr lang="en-US" sz="1400" dirty="0">
                <a:latin typeface="Courier New" panose="02070309020205020404" pitchFamily="49" charset="0"/>
                <a:cs typeface="Courier New" panose="02070309020205020404" pitchFamily="49" charset="0"/>
              </a:rPr>
              <a:t>[*] checking locks..</a:t>
            </a:r>
          </a:p>
          <a:p>
            <a:pPr>
              <a:spcBef>
                <a:spcPts val="0"/>
              </a:spcBef>
            </a:pPr>
            <a:r>
              <a:rPr lang="en-US" sz="1400" dirty="0">
                <a:latin typeface="Courier New" panose="02070309020205020404" pitchFamily="49" charset="0"/>
                <a:cs typeface="Courier New" panose="02070309020205020404" pitchFamily="49" charset="0"/>
              </a:rPr>
              <a:t>[+]   TSEGMB is locked</a:t>
            </a:r>
          </a:p>
          <a:p>
            <a:pPr>
              <a:spcBef>
                <a:spcPts val="0"/>
              </a:spcBef>
            </a:pPr>
            <a:r>
              <a:rPr lang="en-US" sz="1400" dirty="0">
                <a:latin typeface="Courier New" panose="02070309020205020404" pitchFamily="49" charset="0"/>
                <a:cs typeface="Courier New" panose="02070309020205020404" pitchFamily="49" charset="0"/>
              </a:rPr>
              <a:t>[+]   BGSM is locked</a:t>
            </a:r>
          </a:p>
          <a:p>
            <a:pPr>
              <a:spcBef>
                <a:spcPts val="0"/>
              </a:spcBef>
            </a:pPr>
            <a:r>
              <a:rPr lang="en-US" sz="1400" dirty="0">
                <a:latin typeface="Courier New" panose="02070309020205020404" pitchFamily="49" charset="0"/>
                <a:cs typeface="Courier New" panose="02070309020205020404" pitchFamily="49" charset="0"/>
              </a:rPr>
              <a:t>[*] checking TSEG alignment..</a:t>
            </a:r>
          </a:p>
          <a:p>
            <a:pPr>
              <a:spcBef>
                <a:spcPts val="0"/>
              </a:spcBef>
            </a:pPr>
            <a:r>
              <a:rPr lang="en-US" sz="1400" dirty="0">
                <a:latin typeface="Courier New" panose="02070309020205020404" pitchFamily="49" charset="0"/>
                <a:cs typeface="Courier New" panose="02070309020205020404" pitchFamily="49" charset="0"/>
              </a:rPr>
              <a:t>[+]   TSEGMB is 8MB aligned</a:t>
            </a:r>
          </a:p>
          <a:p>
            <a:pPr>
              <a:spcBef>
                <a:spcPts val="0"/>
              </a:spcBef>
            </a:pPr>
            <a:r>
              <a:rPr lang="en-US" sz="1400" dirty="0">
                <a:latin typeface="Courier New" panose="02070309020205020404" pitchFamily="49" charset="0"/>
                <a:cs typeface="Courier New" panose="02070309020205020404" pitchFamily="49" charset="0"/>
              </a:rPr>
              <a:t>[*] checking TSEG covers entire SMRR range..</a:t>
            </a:r>
          </a:p>
          <a:p>
            <a:pPr>
              <a:spcBef>
                <a:spcPts val="0"/>
              </a:spcBef>
            </a:pPr>
            <a:r>
              <a:rPr lang="en-US" sz="1400" dirty="0">
                <a:latin typeface="Courier New" panose="02070309020205020404" pitchFamily="49" charset="0"/>
                <a:cs typeface="Courier New" panose="02070309020205020404" pitchFamily="49" charset="0"/>
              </a:rPr>
              <a:t>[+]   TSEG covers entire SMRAM</a:t>
            </a:r>
          </a:p>
          <a:p>
            <a:pPr>
              <a:spcBef>
                <a:spcPts val="0"/>
              </a:spcBef>
            </a:pPr>
            <a:r>
              <a:rPr lang="en-US" sz="1400" b="1" dirty="0">
                <a:latin typeface="Courier New" panose="02070309020205020404" pitchFamily="49" charset="0"/>
                <a:cs typeface="Courier New" panose="02070309020205020404" pitchFamily="49" charset="0"/>
              </a:rPr>
              <a:t>[+] PASSED: TSEG is properly configured. SMRAM is protected from DMA attacks</a:t>
            </a:r>
          </a:p>
        </p:txBody>
      </p:sp>
      <p:sp>
        <p:nvSpPr>
          <p:cNvPr id="4" name="Rectangle 3"/>
          <p:cNvSpPr/>
          <p:nvPr/>
        </p:nvSpPr>
        <p:spPr>
          <a:xfrm>
            <a:off x="360081" y="1016139"/>
            <a:ext cx="4871847"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smm_dma</a:t>
            </a:r>
            <a:endParaRPr lang="en-US" b="1" dirty="0">
              <a:cs typeface="Courier New" pitchFamily="49" charset="0"/>
            </a:endParaRPr>
          </a:p>
        </p:txBody>
      </p:sp>
    </p:spTree>
    <p:extLst>
      <p:ext uri="{BB962C8B-B14F-4D97-AF65-F5344CB8AC3E}">
        <p14:creationId xmlns:p14="http://schemas.microsoft.com/office/powerpoint/2010/main" val="2612585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4.5 Attacking Hardware Configuration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460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BIOS Top Boot-Block Swap Attack</a:t>
            </a:r>
          </a:p>
        </p:txBody>
      </p:sp>
      <p:sp>
        <p:nvSpPr>
          <p:cNvPr id="3" name="Rectangle 2"/>
          <p:cNvSpPr/>
          <p:nvPr/>
        </p:nvSpPr>
        <p:spPr>
          <a:xfrm>
            <a:off x="457200" y="1183243"/>
            <a:ext cx="8229600" cy="5509200"/>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000" i="1" dirty="0"/>
              <a:t>Top Swap Mode</a:t>
            </a:r>
            <a:r>
              <a:rPr lang="en-US" sz="2000" dirty="0"/>
              <a:t> allows fault-tolerant update of the BIOS boot-block</a:t>
            </a:r>
          </a:p>
          <a:p>
            <a:pPr marL="342900" lvl="0" indent="-342900">
              <a:spcBef>
                <a:spcPts val="600"/>
              </a:spcBef>
              <a:buFont typeface="Arial" panose="020B0604020202020204" pitchFamily="34" charset="0"/>
              <a:buChar char="•"/>
            </a:pPr>
            <a:r>
              <a:rPr lang="en-US" sz="2000" dirty="0"/>
              <a:t>Enabled by </a:t>
            </a:r>
            <a:r>
              <a:rPr lang="en-US" sz="2000" b="1" dirty="0">
                <a:latin typeface="Courier New" panose="02070309020205020404" pitchFamily="49" charset="0"/>
                <a:cs typeface="Courier New" panose="02070309020205020404" pitchFamily="49" charset="0"/>
              </a:rPr>
              <a:t>BUC[TS]</a:t>
            </a:r>
            <a:r>
              <a:rPr lang="en-US" sz="2000" dirty="0"/>
              <a:t> in Root Complex MMIO range</a:t>
            </a:r>
          </a:p>
          <a:p>
            <a:pPr marL="342900" lvl="0" indent="-342900">
              <a:spcBef>
                <a:spcPts val="600"/>
              </a:spcBef>
              <a:buFont typeface="Arial" panose="020B0604020202020204" pitchFamily="34" charset="0"/>
              <a:buChar char="•"/>
            </a:pPr>
            <a:r>
              <a:rPr lang="en-US" sz="2000" dirty="0"/>
              <a:t>Chipset inverts </a:t>
            </a:r>
            <a:r>
              <a:rPr lang="en-US" sz="2000" b="1" dirty="0">
                <a:latin typeface="Courier New" panose="02070309020205020404" pitchFamily="49" charset="0"/>
                <a:cs typeface="Courier New" panose="02070309020205020404" pitchFamily="49" charset="0"/>
              </a:rPr>
              <a:t>A16</a:t>
            </a:r>
            <a:r>
              <a:rPr lang="en-US" sz="2000" dirty="0"/>
              <a:t> line (</a:t>
            </a:r>
            <a:r>
              <a:rPr lang="en-US" sz="2000" b="1" dirty="0">
                <a:latin typeface="Courier New" panose="02070309020205020404" pitchFamily="49" charset="0"/>
                <a:cs typeface="Courier New" panose="02070309020205020404" pitchFamily="49" charset="0"/>
              </a:rPr>
              <a:t>A16-A20</a:t>
            </a:r>
            <a:r>
              <a:rPr lang="en-US" sz="2000" dirty="0"/>
              <a:t> depending on the size of boot-block) of the address targeting ROM, e.g. when CPU fetches reset vector on reboot</a:t>
            </a:r>
          </a:p>
          <a:p>
            <a:pPr marL="342900" lvl="0" indent="-342900">
              <a:spcBef>
                <a:spcPts val="600"/>
              </a:spcBef>
              <a:buFont typeface="Arial" panose="020B0604020202020204" pitchFamily="34" charset="0"/>
              <a:buChar char="•"/>
            </a:pPr>
            <a:r>
              <a:rPr lang="en-US" sz="2000" dirty="0"/>
              <a:t>Thus CPU executes from </a:t>
            </a:r>
            <a:r>
              <a:rPr lang="en-US" sz="2000" b="1" dirty="0">
                <a:latin typeface="Courier New" panose="02070309020205020404" pitchFamily="49" charset="0"/>
                <a:cs typeface="Courier New" panose="02070309020205020404" pitchFamily="49" charset="0"/>
              </a:rPr>
              <a:t>0xFFF</a:t>
            </a:r>
            <a:r>
              <a:rPr lang="en-US" sz="2000" b="1" dirty="0">
                <a:solidFill>
                  <a:srgbClr val="ED1C24"/>
                </a:solidFill>
                <a:latin typeface="Courier New" panose="02070309020205020404" pitchFamily="49" charset="0"/>
                <a:cs typeface="Courier New" panose="02070309020205020404" pitchFamily="49" charset="0"/>
              </a:rPr>
              <a:t>E</a:t>
            </a:r>
            <a:r>
              <a:rPr lang="en-US" sz="2000" b="1" dirty="0">
                <a:latin typeface="Courier New" panose="02070309020205020404" pitchFamily="49" charset="0"/>
                <a:cs typeface="Courier New" panose="02070309020205020404" pitchFamily="49" charset="0"/>
              </a:rPr>
              <a:t>FFF0</a:t>
            </a:r>
            <a:r>
              <a:rPr lang="en-US" sz="2000" dirty="0"/>
              <a:t> inside “backup” boot-block rather than from </a:t>
            </a:r>
            <a:r>
              <a:rPr lang="en-US" sz="2000" b="1" dirty="0">
                <a:latin typeface="Courier New" panose="02070309020205020404" pitchFamily="49" charset="0"/>
                <a:cs typeface="Courier New" panose="02070309020205020404" pitchFamily="49" charset="0"/>
              </a:rPr>
              <a:t>0xFFFFFFF0</a:t>
            </a:r>
          </a:p>
          <a:p>
            <a:pPr marL="342900" lvl="0" indent="-342900">
              <a:spcBef>
                <a:spcPts val="600"/>
              </a:spcBef>
              <a:buFont typeface="Arial" panose="020B0604020202020204" pitchFamily="34" charset="0"/>
              <a:buChar char="•"/>
            </a:pPr>
            <a:r>
              <a:rPr lang="en-US" sz="2000" dirty="0"/>
              <a:t>Top Swap indicator is not reset on reboot (requires RTC reset)</a:t>
            </a:r>
          </a:p>
          <a:p>
            <a:pPr marL="342900" lvl="0" indent="-342900">
              <a:spcBef>
                <a:spcPts val="600"/>
              </a:spcBef>
              <a:buFont typeface="Arial" panose="020B0604020202020204" pitchFamily="34" charset="0"/>
              <a:buChar char="•"/>
            </a:pPr>
            <a:r>
              <a:rPr lang="en-US" sz="2000" dirty="0"/>
              <a:t>When not locked/protected, malware can redirect execution of reset vector to alternate (backup) boot-block</a:t>
            </a:r>
          </a:p>
          <a:p>
            <a:pPr lvl="0">
              <a:spcBef>
                <a:spcPts val="600"/>
              </a:spcBef>
            </a:pPr>
            <a:endParaRPr lang="en-US" sz="2000" dirty="0"/>
          </a:p>
          <a:p>
            <a:pPr lvl="0">
              <a:spcBef>
                <a:spcPts val="600"/>
              </a:spcBef>
            </a:pPr>
            <a:r>
              <a:rPr lang="en-US" sz="2000" b="1" dirty="0"/>
              <a:t>Mitigations: </a:t>
            </a:r>
            <a:r>
              <a:rPr lang="en-US" sz="2000" dirty="0"/>
              <a:t>BIOS has to lock down Top Swap configuration (</a:t>
            </a:r>
            <a:r>
              <a:rPr lang="en-US" sz="2000" i="1" dirty="0"/>
              <a:t>BIOS Interface Lock</a:t>
            </a:r>
            <a:r>
              <a:rPr lang="en-US" sz="2000" dirty="0"/>
              <a:t> in </a:t>
            </a:r>
            <a:r>
              <a:rPr lang="en-US" sz="2000" i="1" dirty="0"/>
              <a:t>General Control &amp; Status</a:t>
            </a:r>
            <a:r>
              <a:rPr lang="en-US" sz="2000" dirty="0"/>
              <a:t> register) &amp; protect swap boot-block range in SPI</a:t>
            </a:r>
            <a:endParaRPr lang="en-US" sz="2400" b="1" dirty="0">
              <a:latin typeface="Courier New" panose="02070309020205020404" pitchFamily="49" charset="0"/>
              <a:cs typeface="Courier New" panose="02070309020205020404" pitchFamily="49" charset="0"/>
            </a:endParaRPr>
          </a:p>
          <a:p>
            <a:pPr>
              <a:spcBef>
                <a:spcPts val="600"/>
              </a:spcBef>
            </a:pPr>
            <a:r>
              <a:rPr lang="en-US" sz="2000" b="1" dirty="0"/>
              <a:t>References: </a:t>
            </a:r>
            <a:r>
              <a:rPr lang="en-US" sz="2000" dirty="0"/>
              <a:t> </a:t>
            </a:r>
            <a:r>
              <a:rPr lang="en-US" sz="2000" dirty="0">
                <a:solidFill>
                  <a:srgbClr val="0070C0"/>
                </a:solidFill>
                <a:hlinkClick r:id=""/>
              </a:rPr>
              <a:t>BIOS Boot Hijacking and VMware Vulnerabilities Digging</a:t>
            </a:r>
            <a:endParaRPr lang="en-US" sz="2000" dirty="0"/>
          </a:p>
        </p:txBody>
      </p:sp>
    </p:spTree>
    <p:extLst>
      <p:ext uri="{BB962C8B-B14F-4D97-AF65-F5344CB8AC3E}">
        <p14:creationId xmlns:p14="http://schemas.microsoft.com/office/powerpoint/2010/main" val="1189411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650132" y="98797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dirty="0"/>
              <a:t>BIOS Top Boot-Block Swap Attack</a:t>
            </a:r>
          </a:p>
        </p:txBody>
      </p:sp>
      <p:sp>
        <p:nvSpPr>
          <p:cNvPr id="10" name="Rounded Rectangle 9"/>
          <p:cNvSpPr/>
          <p:nvPr/>
        </p:nvSpPr>
        <p:spPr>
          <a:xfrm>
            <a:off x="1933915" y="1376859"/>
            <a:ext cx="3205655" cy="1471449"/>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Original BIOS Boot-Block</a:t>
            </a:r>
            <a:endParaRPr lang="en-US" sz="1400" dirty="0"/>
          </a:p>
        </p:txBody>
      </p:sp>
      <p:sp>
        <p:nvSpPr>
          <p:cNvPr id="18" name="TextBox 17"/>
          <p:cNvSpPr txBox="1"/>
          <p:nvPr/>
        </p:nvSpPr>
        <p:spPr>
          <a:xfrm>
            <a:off x="10519" y="1355906"/>
            <a:ext cx="1492487"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0xFFFFFFF0</a:t>
            </a:r>
          </a:p>
        </p:txBody>
      </p:sp>
      <p:cxnSp>
        <p:nvCxnSpPr>
          <p:cNvPr id="33" name="Straight Connector 32"/>
          <p:cNvCxnSpPr/>
          <p:nvPr/>
        </p:nvCxnSpPr>
        <p:spPr>
          <a:xfrm flipV="1">
            <a:off x="1487219" y="15451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952986" y="1174444"/>
            <a:ext cx="3191014" cy="646331"/>
          </a:xfrm>
          <a:prstGeom prst="rect">
            <a:avLst/>
          </a:prstGeom>
          <a:noFill/>
        </p:spPr>
        <p:txBody>
          <a:bodyPr wrap="square" rtlCol="0">
            <a:spAutoFit/>
          </a:bodyPr>
          <a:lstStyle/>
          <a:p>
            <a:r>
              <a:rPr lang="en-US" dirty="0">
                <a:latin typeface="Neo Sans Intel"/>
                <a:cs typeface="Neo Sans Intel"/>
              </a:rPr>
              <a:t>CPU normally fetches reset vector at </a:t>
            </a:r>
            <a:r>
              <a:rPr lang="en-US" b="1" dirty="0">
                <a:latin typeface="Courier New" panose="02070309020205020404" pitchFamily="49" charset="0"/>
                <a:cs typeface="Courier New" panose="02070309020205020404" pitchFamily="49" charset="0"/>
              </a:rPr>
              <a:t>FFFFFFF0h</a:t>
            </a:r>
          </a:p>
        </p:txBody>
      </p:sp>
      <p:sp>
        <p:nvSpPr>
          <p:cNvPr id="37" name="Right Arrow 36"/>
          <p:cNvSpPr/>
          <p:nvPr/>
        </p:nvSpPr>
        <p:spPr>
          <a:xfrm rot="10800000">
            <a:off x="5202631" y="1250736"/>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15779" y="2864096"/>
            <a:ext cx="1492487"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0xFFF</a:t>
            </a:r>
            <a:r>
              <a:rPr lang="en-US" sz="1600" b="1" dirty="0">
                <a:solidFill>
                  <a:srgbClr val="FF0000"/>
                </a:solidFill>
                <a:latin typeface="Courier New" panose="02070309020205020404" pitchFamily="49" charset="0"/>
                <a:cs typeface="Courier New" panose="02070309020205020404" pitchFamily="49" charset="0"/>
              </a:rPr>
              <a:t>E</a:t>
            </a:r>
            <a:r>
              <a:rPr lang="en-US" sz="1600" b="1" dirty="0">
                <a:latin typeface="Courier New" panose="02070309020205020404" pitchFamily="49" charset="0"/>
                <a:cs typeface="Courier New" panose="02070309020205020404" pitchFamily="49" charset="0"/>
              </a:rPr>
              <a:t>FFF0</a:t>
            </a:r>
            <a:endParaRPr lang="en-US" sz="1400" b="1" dirty="0">
              <a:latin typeface="Courier New" panose="02070309020205020404" pitchFamily="49" charset="0"/>
              <a:cs typeface="Courier New" panose="02070309020205020404" pitchFamily="49" charset="0"/>
            </a:endParaRPr>
          </a:p>
        </p:txBody>
      </p:sp>
      <p:sp>
        <p:nvSpPr>
          <p:cNvPr id="27" name="Rounded Rectangle 26"/>
          <p:cNvSpPr/>
          <p:nvPr/>
        </p:nvSpPr>
        <p:spPr>
          <a:xfrm>
            <a:off x="1949681" y="2885093"/>
            <a:ext cx="3205655" cy="147144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Alternate BIOS Boot-Block</a:t>
            </a:r>
          </a:p>
          <a:p>
            <a:pPr algn="ctr"/>
            <a:r>
              <a:rPr lang="en-US" sz="1600" dirty="0"/>
              <a:t>(BUC[TS] = 1)</a:t>
            </a:r>
          </a:p>
        </p:txBody>
      </p:sp>
      <p:cxnSp>
        <p:nvCxnSpPr>
          <p:cNvPr id="26" name="Straight Connector 25"/>
          <p:cNvCxnSpPr/>
          <p:nvPr/>
        </p:nvCxnSpPr>
        <p:spPr>
          <a:xfrm flipV="1">
            <a:off x="1492479" y="30533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rot="10800000">
            <a:off x="5197376" y="2758971"/>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TextBox 28"/>
          <p:cNvSpPr txBox="1"/>
          <p:nvPr/>
        </p:nvSpPr>
        <p:spPr>
          <a:xfrm>
            <a:off x="5895183" y="2735246"/>
            <a:ext cx="2944017" cy="2585323"/>
          </a:xfrm>
          <a:prstGeom prst="rect">
            <a:avLst/>
          </a:prstGeom>
          <a:noFill/>
        </p:spPr>
        <p:txBody>
          <a:bodyPr wrap="square" rtlCol="0">
            <a:spAutoFit/>
          </a:bodyPr>
          <a:lstStyle/>
          <a:p>
            <a:r>
              <a:rPr lang="en-US" b="1" dirty="0">
                <a:latin typeface="Neo Sans Intel"/>
                <a:cs typeface="Neo Sans Intel"/>
              </a:rPr>
              <a:t>When TS is not locked:</a:t>
            </a:r>
          </a:p>
          <a:p>
            <a:pPr marL="182880" indent="-182880">
              <a:buFont typeface="Arial" pitchFamily="34" charset="0"/>
              <a:buChar char="•"/>
            </a:pPr>
            <a:r>
              <a:rPr lang="en-US" dirty="0">
                <a:latin typeface="Neo Sans Intel"/>
                <a:cs typeface="Neo Sans Intel"/>
              </a:rPr>
              <a:t>Malware sets </a:t>
            </a:r>
            <a:r>
              <a:rPr lang="en-US" b="1" dirty="0">
                <a:latin typeface="Courier New" panose="02070309020205020404" pitchFamily="49" charset="0"/>
                <a:cs typeface="Courier New" panose="02070309020205020404" pitchFamily="49" charset="0"/>
              </a:rPr>
              <a:t>BUC[TS]</a:t>
            </a:r>
          </a:p>
          <a:p>
            <a:pPr marL="182880" indent="-182880">
              <a:buFont typeface="Arial" pitchFamily="34" charset="0"/>
              <a:buChar char="•"/>
            </a:pPr>
            <a:r>
              <a:rPr lang="en-US" dirty="0">
                <a:latin typeface="Neo Sans Intel"/>
                <a:cs typeface="Neo Sans Intel"/>
              </a:rPr>
              <a:t>Out of reset, CPU starts at reset vector</a:t>
            </a:r>
          </a:p>
          <a:p>
            <a:pPr marL="182880" indent="-182880">
              <a:buFont typeface="Arial" pitchFamily="34" charset="0"/>
              <a:buChar char="•"/>
            </a:pPr>
            <a:r>
              <a:rPr lang="en-US" dirty="0">
                <a:latin typeface="Neo Sans Intel"/>
                <a:cs typeface="Neo Sans Intel"/>
              </a:rPr>
              <a:t>Chipset inverts A16</a:t>
            </a:r>
          </a:p>
          <a:p>
            <a:pPr marL="182880" indent="-182880">
              <a:buFont typeface="Arial" pitchFamily="34" charset="0"/>
              <a:buChar char="•"/>
            </a:pPr>
            <a:r>
              <a:rPr lang="en-US" dirty="0">
                <a:latin typeface="Neo Sans Intel"/>
                <a:cs typeface="Neo Sans Intel"/>
              </a:rPr>
              <a:t>CPU fetches instr. from alternate BB (at </a:t>
            </a:r>
            <a:r>
              <a:rPr lang="en-US" b="1" dirty="0">
                <a:latin typeface="Courier New" panose="02070309020205020404" pitchFamily="49" charset="0"/>
                <a:cs typeface="Courier New" panose="02070309020205020404" pitchFamily="49" charset="0"/>
              </a:rPr>
              <a:t>FFF</a:t>
            </a:r>
            <a:r>
              <a:rPr lang="en-US" b="1" dirty="0">
                <a:solidFill>
                  <a:srgbClr val="FF0000"/>
                </a:solidFill>
                <a:latin typeface="Courier New" panose="02070309020205020404" pitchFamily="49" charset="0"/>
                <a:cs typeface="Courier New" panose="02070309020205020404" pitchFamily="49" charset="0"/>
              </a:rPr>
              <a:t>E</a:t>
            </a:r>
            <a:r>
              <a:rPr lang="en-US" b="1" dirty="0">
                <a:latin typeface="Courier New" panose="02070309020205020404" pitchFamily="49" charset="0"/>
                <a:cs typeface="Courier New" panose="02070309020205020404" pitchFamily="49" charset="0"/>
              </a:rPr>
              <a:t>FFF0h</a:t>
            </a:r>
            <a:r>
              <a:rPr lang="en-US" dirty="0">
                <a:latin typeface="Neo Sans Intel"/>
                <a:cs typeface="Neo Sans Intel"/>
              </a:rPr>
              <a:t>) instead of </a:t>
            </a:r>
            <a:r>
              <a:rPr lang="en-US" b="1" dirty="0">
                <a:latin typeface="Courier New" panose="02070309020205020404" pitchFamily="49" charset="0"/>
                <a:cs typeface="Courier New" panose="02070309020205020404" pitchFamily="49" charset="0"/>
              </a:rPr>
              <a:t>FFFFFFF0h</a:t>
            </a:r>
          </a:p>
        </p:txBody>
      </p:sp>
      <p:sp>
        <p:nvSpPr>
          <p:cNvPr id="14" name="Rectangle 13"/>
          <p:cNvSpPr/>
          <p:nvPr/>
        </p:nvSpPr>
        <p:spPr>
          <a:xfrm>
            <a:off x="1366358" y="6546083"/>
            <a:ext cx="6474372" cy="307777"/>
          </a:xfrm>
          <a:prstGeom prst="rect">
            <a:avLst/>
          </a:prstGeom>
        </p:spPr>
        <p:txBody>
          <a:bodyPr wrap="square">
            <a:spAutoFit/>
          </a:bodyPr>
          <a:lstStyle/>
          <a:p>
            <a:pPr lvl="0"/>
            <a:r>
              <a:rPr lang="en-US" sz="1400" b="1" dirty="0"/>
              <a:t>Source: </a:t>
            </a:r>
            <a:r>
              <a:rPr lang="en-US" sz="1400" b="1" dirty="0">
                <a:solidFill>
                  <a:srgbClr val="0070C0"/>
                </a:solidFill>
                <a:hlinkClick r:id="rId3"/>
              </a:rPr>
              <a:t>BIOS Boot Hijacking and VMware Vulnerabilities Digging</a:t>
            </a:r>
            <a:endParaRPr lang="en-US" sz="1400" b="1" dirty="0"/>
          </a:p>
        </p:txBody>
      </p:sp>
    </p:spTree>
    <p:extLst>
      <p:ext uri="{BB962C8B-B14F-4D97-AF65-F5344CB8AC3E}">
        <p14:creationId xmlns:p14="http://schemas.microsoft.com/office/powerpoint/2010/main" val="1351601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common.bios_ts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31420" y="2047163"/>
            <a:ext cx="8420480" cy="369854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chipsec.modules.common.bios_ts</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BIOS Interface Lock and Top Swap Mode</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BC = 0x2A &lt;&lt; BIOS Control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00:31.0 + 0xDC)</a:t>
            </a:r>
          </a:p>
          <a:p>
            <a:pPr>
              <a:spcBef>
                <a:spcPts val="0"/>
              </a:spcBef>
            </a:pPr>
            <a:r>
              <a:rPr lang="en-US" sz="1400" dirty="0">
                <a:latin typeface="Courier New" panose="02070309020205020404" pitchFamily="49" charset="0"/>
                <a:cs typeface="Courier New" panose="02070309020205020404" pitchFamily="49" charset="0"/>
              </a:rPr>
              <a:t>    [00] BIOSWE           = 0 &lt;&lt; BIOS Write Enable </a:t>
            </a:r>
          </a:p>
          <a:p>
            <a:pPr>
              <a:spcBef>
                <a:spcPts val="0"/>
              </a:spcBef>
            </a:pPr>
            <a:r>
              <a:rPr lang="en-US" sz="1400" dirty="0">
                <a:latin typeface="Courier New" panose="02070309020205020404" pitchFamily="49" charset="0"/>
                <a:cs typeface="Courier New" panose="02070309020205020404" pitchFamily="49" charset="0"/>
              </a:rPr>
              <a:t>    [01] BLE              = 1 &lt;&lt; BIOS Lock Enable </a:t>
            </a:r>
          </a:p>
          <a:p>
            <a:pPr>
              <a:spcBef>
                <a:spcPts val="0"/>
              </a:spcBef>
            </a:pPr>
            <a:r>
              <a:rPr lang="en-US" sz="1400" dirty="0">
                <a:latin typeface="Courier New" panose="02070309020205020404" pitchFamily="49" charset="0"/>
                <a:cs typeface="Courier New" panose="02070309020205020404" pitchFamily="49" charset="0"/>
              </a:rPr>
              <a:t>    [02] SRC              = 2 &lt;&lt; SPI Read Configuration </a:t>
            </a:r>
          </a:p>
          <a:p>
            <a:pPr>
              <a:spcBef>
                <a:spcPts val="0"/>
              </a:spcBef>
            </a:pPr>
            <a:r>
              <a:rPr lang="en-US" sz="1400" dirty="0">
                <a:latin typeface="Courier New" panose="02070309020205020404" pitchFamily="49" charset="0"/>
                <a:cs typeface="Courier New" panose="02070309020205020404" pitchFamily="49" charset="0"/>
              </a:rPr>
              <a:t>    [04] TSS              = 0 &lt;&lt; Top Swap Status </a:t>
            </a:r>
          </a:p>
          <a:p>
            <a:pPr>
              <a:spcBef>
                <a:spcPts val="0"/>
              </a:spcBef>
            </a:pPr>
            <a:r>
              <a:rPr lang="en-US" sz="1400" dirty="0">
                <a:latin typeface="Courier New" panose="02070309020205020404" pitchFamily="49" charset="0"/>
                <a:cs typeface="Courier New" panose="02070309020205020404" pitchFamily="49" charset="0"/>
              </a:rPr>
              <a:t>    [05] SMM_BWP          = 1 &lt;&lt; SMM BIOS Write Protection </a:t>
            </a:r>
          </a:p>
          <a:p>
            <a:pPr>
              <a:spcBef>
                <a:spcPts val="0"/>
              </a:spcBef>
            </a:pPr>
            <a:r>
              <a:rPr lang="en-US" sz="1400" dirty="0">
                <a:latin typeface="Courier New" panose="02070309020205020404" pitchFamily="49" charset="0"/>
                <a:cs typeface="Courier New" panose="02070309020205020404" pitchFamily="49" charset="0"/>
              </a:rPr>
              <a:t>[*] BIOS Top Swap mode is disabled</a:t>
            </a:r>
          </a:p>
          <a:p>
            <a:pPr>
              <a:spcBef>
                <a:spcPts val="0"/>
              </a:spcBef>
            </a:pPr>
            <a:r>
              <a:rPr lang="en-US" sz="1400" dirty="0">
                <a:latin typeface="Courier New" panose="02070309020205020404" pitchFamily="49" charset="0"/>
                <a:cs typeface="Courier New" panose="02070309020205020404" pitchFamily="49" charset="0"/>
              </a:rPr>
              <a:t>[*] BUC = 0x00000000 &lt;&lt; Backed Up Control (RCBA + 0x3414)</a:t>
            </a:r>
          </a:p>
          <a:p>
            <a:pPr>
              <a:spcBef>
                <a:spcPts val="0"/>
              </a:spcBef>
            </a:pPr>
            <a:r>
              <a:rPr lang="en-US" sz="1400" dirty="0">
                <a:latin typeface="Courier New" panose="02070309020205020404" pitchFamily="49" charset="0"/>
                <a:cs typeface="Courier New" panose="02070309020205020404" pitchFamily="49" charset="0"/>
              </a:rPr>
              <a:t>    [00] TS               = 0 &lt;&lt; Top Swap </a:t>
            </a:r>
          </a:p>
          <a:p>
            <a:pPr>
              <a:spcBef>
                <a:spcPts val="0"/>
              </a:spcBef>
            </a:pPr>
            <a:r>
              <a:rPr lang="en-US" sz="1400" dirty="0">
                <a:latin typeface="Courier New" panose="02070309020205020404" pitchFamily="49" charset="0"/>
                <a:cs typeface="Courier New" panose="02070309020205020404" pitchFamily="49" charset="0"/>
              </a:rPr>
              <a:t>[*] RTC version of TS = 0</a:t>
            </a:r>
          </a:p>
          <a:p>
            <a:pPr>
              <a:spcBef>
                <a:spcPts val="0"/>
              </a:spcBef>
            </a:pPr>
            <a:r>
              <a:rPr lang="en-US" sz="1400" dirty="0">
                <a:latin typeface="Courier New" panose="02070309020205020404" pitchFamily="49" charset="0"/>
                <a:cs typeface="Courier New" panose="02070309020205020404" pitchFamily="49" charset="0"/>
              </a:rPr>
              <a:t>[*] GCS = 0x00000021 &lt;&lt; General Control and Status (RCBA + 0x3410)</a:t>
            </a:r>
          </a:p>
          <a:p>
            <a:pPr>
              <a:spcBef>
                <a:spcPts val="0"/>
              </a:spcBef>
            </a:pPr>
            <a:r>
              <a:rPr lang="en-US" sz="1400" dirty="0">
                <a:latin typeface="Courier New" panose="02070309020205020404" pitchFamily="49" charset="0"/>
                <a:cs typeface="Courier New" panose="02070309020205020404" pitchFamily="49" charset="0"/>
              </a:rPr>
              <a:t>    [00] BILD             = 1 &lt;&lt; BIOS Interface Lock Down </a:t>
            </a:r>
          </a:p>
          <a:p>
            <a:pPr>
              <a:spcBef>
                <a:spcPts val="0"/>
              </a:spcBef>
            </a:pPr>
            <a:r>
              <a:rPr lang="en-US" sz="1400" dirty="0">
                <a:latin typeface="Courier New" panose="02070309020205020404" pitchFamily="49" charset="0"/>
                <a:cs typeface="Courier New" panose="02070309020205020404" pitchFamily="49" charset="0"/>
              </a:rPr>
              <a:t>    [10] BBS              = 0</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BIOS Interface is locked (including Top Swap Mode)</a:t>
            </a:r>
          </a:p>
        </p:txBody>
      </p:sp>
      <p:sp>
        <p:nvSpPr>
          <p:cNvPr id="4" name="Rectangle 3"/>
          <p:cNvSpPr/>
          <p:nvPr/>
        </p:nvSpPr>
        <p:spPr>
          <a:xfrm>
            <a:off x="360081" y="1397139"/>
            <a:ext cx="5836854"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common.bios_ts</a:t>
            </a:r>
            <a:endParaRPr lang="en-US" b="1" dirty="0">
              <a:cs typeface="Courier New" pitchFamily="49" charset="0"/>
            </a:endParaRPr>
          </a:p>
        </p:txBody>
      </p:sp>
    </p:spTree>
    <p:extLst>
      <p:ext uri="{BB962C8B-B14F-4D97-AF65-F5344CB8AC3E}">
        <p14:creationId xmlns:p14="http://schemas.microsoft.com/office/powerpoint/2010/main" val="1767885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4.6 (1) Attacking SMI Handlers: SMI Call-Outs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769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SMI </a:t>
            </a:r>
            <a:r>
              <a:rPr lang="en-US" i="1" dirty="0"/>
              <a:t>Call-Out</a:t>
            </a:r>
            <a:r>
              <a:rPr lang="en-US" dirty="0"/>
              <a:t> Vulnerabilities</a:t>
            </a:r>
          </a:p>
        </p:txBody>
      </p:sp>
      <p:sp>
        <p:nvSpPr>
          <p:cNvPr id="5" name="Content Placeholder 4"/>
          <p:cNvSpPr>
            <a:spLocks noGrp="1"/>
          </p:cNvSpPr>
          <p:nvPr>
            <p:ph idx="1"/>
          </p:nvPr>
        </p:nvSpPr>
        <p:spPr>
          <a:xfrm>
            <a:off x="457199" y="1233194"/>
            <a:ext cx="8349175" cy="5320006"/>
          </a:xfrm>
        </p:spPr>
        <p:txBody>
          <a:bodyPr>
            <a:noAutofit/>
          </a:bodyPr>
          <a:lstStyle/>
          <a:p>
            <a:pPr marL="457200" lvl="0" indent="-457200">
              <a:spcBef>
                <a:spcPts val="600"/>
              </a:spcBef>
              <a:buFont typeface="Arial" panose="020B0604020202020204" pitchFamily="34" charset="0"/>
              <a:buChar char="•"/>
            </a:pPr>
            <a:r>
              <a:rPr lang="en-US" sz="2400" dirty="0">
                <a:latin typeface="+mn-lt"/>
              </a:rPr>
              <a:t>OS level exploit stores payload in </a:t>
            </a:r>
            <a:r>
              <a:rPr lang="en-US" sz="2400" i="1" dirty="0">
                <a:latin typeface="+mn-lt"/>
              </a:rPr>
              <a:t>F-segment</a:t>
            </a:r>
            <a:r>
              <a:rPr lang="en-US" sz="2400" dirty="0">
                <a:latin typeface="+mn-lt"/>
              </a:rPr>
              <a:t> below 1MB (</a:t>
            </a:r>
            <a:r>
              <a:rPr lang="en-US" sz="2400" b="1" dirty="0">
                <a:latin typeface="Courier New" panose="02070309020205020404" pitchFamily="49" charset="0"/>
                <a:cs typeface="Courier New" panose="02070309020205020404" pitchFamily="49" charset="0"/>
              </a:rPr>
              <a:t>0xF8070</a:t>
            </a:r>
            <a:r>
              <a:rPr lang="en-US" sz="2400" dirty="0">
                <a:latin typeface="+mn-lt"/>
              </a:rPr>
              <a:t> physical address)</a:t>
            </a:r>
          </a:p>
          <a:p>
            <a:pPr marL="457200" lvl="0" indent="-457200">
              <a:spcBef>
                <a:spcPts val="600"/>
              </a:spcBef>
              <a:buFont typeface="Arial" panose="020B0604020202020204" pitchFamily="34" charset="0"/>
              <a:buChar char="•"/>
            </a:pPr>
            <a:r>
              <a:rPr lang="en-US" sz="2400" dirty="0">
                <a:latin typeface="+mn-lt"/>
              </a:rPr>
              <a:t>Exploit has to also reprogram PAM to write to F-segment</a:t>
            </a:r>
          </a:p>
          <a:p>
            <a:pPr marL="457200" lvl="0" indent="-457200">
              <a:spcBef>
                <a:spcPts val="600"/>
              </a:spcBef>
              <a:buFont typeface="Arial" panose="020B0604020202020204" pitchFamily="34" charset="0"/>
              <a:buChar char="•"/>
            </a:pPr>
            <a:r>
              <a:rPr lang="en-US" sz="2400" dirty="0">
                <a:latin typeface="+mn-lt"/>
              </a:rPr>
              <a:t>Then triggers </a:t>
            </a:r>
            <a:r>
              <a:rPr lang="en-US" sz="2400" i="1" dirty="0">
                <a:latin typeface="+mn-lt"/>
              </a:rPr>
              <a:t>SW SMI</a:t>
            </a:r>
            <a:r>
              <a:rPr lang="en-US" sz="2400" dirty="0">
                <a:latin typeface="+mn-lt"/>
              </a:rPr>
              <a:t> via APMC port (I/O </a:t>
            </a:r>
            <a:r>
              <a:rPr lang="en-US" sz="2400" b="1" dirty="0">
                <a:latin typeface="Courier New" panose="02070309020205020404" pitchFamily="49" charset="0"/>
                <a:cs typeface="Courier New" panose="02070309020205020404" pitchFamily="49" charset="0"/>
              </a:rPr>
              <a:t>0xB2</a:t>
            </a:r>
            <a:r>
              <a:rPr lang="en-US" sz="2400" dirty="0">
                <a:latin typeface="+mn-lt"/>
              </a:rPr>
              <a:t>)</a:t>
            </a:r>
          </a:p>
          <a:p>
            <a:pPr marL="457200" lvl="0" indent="-457200">
              <a:spcBef>
                <a:spcPts val="600"/>
              </a:spcBef>
              <a:buFont typeface="Arial" panose="020B0604020202020204" pitchFamily="34" charset="0"/>
              <a:buChar char="•"/>
            </a:pPr>
            <a:r>
              <a:rPr lang="en-US" sz="2400" dirty="0">
                <a:latin typeface="+mn-lt"/>
              </a:rPr>
              <a:t>SMI handler does </a:t>
            </a:r>
            <a:r>
              <a:rPr lang="en-US" sz="2400" b="1" dirty="0">
                <a:latin typeface="Courier New" panose="02070309020205020404" pitchFamily="49" charset="0"/>
                <a:cs typeface="Courier New" panose="02070309020205020404" pitchFamily="49" charset="0"/>
              </a:rPr>
              <a:t>CALL 0F000:08070</a:t>
            </a:r>
            <a:r>
              <a:rPr lang="en-US" sz="2400" dirty="0">
                <a:latin typeface="Courier New" panose="02070309020205020404" pitchFamily="49" charset="0"/>
                <a:cs typeface="Courier New" panose="02070309020205020404" pitchFamily="49" charset="0"/>
              </a:rPr>
              <a:t> </a:t>
            </a:r>
            <a:r>
              <a:rPr lang="en-US" sz="2400" dirty="0">
                <a:latin typeface="+mn-lt"/>
              </a:rPr>
              <a:t>in SMM</a:t>
            </a:r>
          </a:p>
          <a:p>
            <a:pPr lvl="0"/>
            <a:r>
              <a:rPr lang="en-US" sz="1800" b="1" dirty="0"/>
              <a:t>References:</a:t>
            </a:r>
          </a:p>
          <a:p>
            <a:pPr marL="457200" lvl="0" indent="-457200">
              <a:buFont typeface="Arial" panose="020B0604020202020204" pitchFamily="34" charset="0"/>
              <a:buChar char="•"/>
            </a:pPr>
            <a:r>
              <a:rPr lang="en-US" sz="1600" b="1" dirty="0"/>
              <a:t>In 2009</a:t>
            </a:r>
            <a:r>
              <a:rPr lang="en-US" sz="1600" dirty="0"/>
              <a:t>, SMI call-out vulnerabilities were discovered by </a:t>
            </a:r>
            <a:r>
              <a:rPr lang="en-US" sz="1600" dirty="0" err="1"/>
              <a:t>Rafal</a:t>
            </a:r>
            <a:r>
              <a:rPr lang="en-US" sz="1600" dirty="0"/>
              <a:t> </a:t>
            </a:r>
            <a:r>
              <a:rPr lang="en-US" sz="1600" dirty="0" err="1"/>
              <a:t>Wojtczuk</a:t>
            </a:r>
            <a:r>
              <a:rPr lang="en-US" sz="1600" dirty="0"/>
              <a:t> and Alex </a:t>
            </a:r>
            <a:r>
              <a:rPr lang="en-US" sz="1600" dirty="0" err="1"/>
              <a:t>Tereshkin</a:t>
            </a:r>
            <a:r>
              <a:rPr lang="en-US" sz="1600" dirty="0"/>
              <a:t> in EFI SMI handlers (</a:t>
            </a:r>
            <a:r>
              <a:rPr lang="en-US" sz="1600" dirty="0">
                <a:hlinkClick r:id="rId2"/>
              </a:rPr>
              <a:t>Attacking Intel BIOS</a:t>
            </a:r>
            <a:r>
              <a:rPr lang="en-US" sz="1600" dirty="0"/>
              <a:t>) and by Filip </a:t>
            </a:r>
            <a:r>
              <a:rPr lang="en-US" sz="1600" dirty="0" err="1"/>
              <a:t>Wecherowski</a:t>
            </a:r>
            <a:r>
              <a:rPr lang="en-US" sz="1600" dirty="0"/>
              <a:t> in legacy SMI (</a:t>
            </a:r>
            <a:r>
              <a:rPr lang="en-US" sz="1600" dirty="0">
                <a:hlinkClick r:id="rId3"/>
              </a:rPr>
              <a:t>BIOS SMM Privilege Escalation Vulnerabilities</a:t>
            </a:r>
            <a:r>
              <a:rPr lang="en-US" sz="1600" dirty="0"/>
              <a:t>)</a:t>
            </a:r>
          </a:p>
          <a:p>
            <a:pPr marL="457200" indent="-457200">
              <a:buFont typeface="Arial" panose="020B0604020202020204" pitchFamily="34" charset="0"/>
              <a:buChar char="•"/>
            </a:pPr>
            <a:r>
              <a:rPr lang="en-US" sz="1600" dirty="0"/>
              <a:t>Also discussed by </a:t>
            </a:r>
            <a:r>
              <a:rPr lang="en-US" sz="1600" dirty="0" err="1"/>
              <a:t>Loic</a:t>
            </a:r>
            <a:r>
              <a:rPr lang="en-US" sz="1600" dirty="0"/>
              <a:t> </a:t>
            </a:r>
            <a:r>
              <a:rPr lang="en-US" sz="1600" dirty="0" err="1"/>
              <a:t>Duflot</a:t>
            </a:r>
            <a:r>
              <a:rPr lang="en-US" sz="1600" dirty="0"/>
              <a:t> in </a:t>
            </a:r>
            <a:r>
              <a:rPr lang="en-US" sz="1600" dirty="0">
                <a:cs typeface="Arial"/>
                <a:hlinkClick r:id="rId4"/>
              </a:rPr>
              <a:t>System Management Mode Design and Security Issues</a:t>
            </a:r>
            <a:endParaRPr lang="en-US" sz="1600" dirty="0"/>
          </a:p>
          <a:p>
            <a:pPr marL="457200" lvl="0" indent="-457200">
              <a:buFont typeface="Arial" panose="020B0604020202020204" pitchFamily="34" charset="0"/>
              <a:buChar char="•"/>
            </a:pPr>
            <a:r>
              <a:rPr lang="en-US" sz="1600" b="1" dirty="0"/>
              <a:t>In 2015,</a:t>
            </a:r>
            <a:r>
              <a:rPr lang="en-US" sz="1600" dirty="0"/>
              <a:t> researchers from </a:t>
            </a:r>
            <a:r>
              <a:rPr lang="en-US" sz="1600" dirty="0" err="1"/>
              <a:t>LegbaCore</a:t>
            </a:r>
            <a:r>
              <a:rPr lang="en-US" sz="1600" dirty="0"/>
              <a:t> found that many modern systems are still vulnerable to these issues </a:t>
            </a:r>
            <a:r>
              <a:rPr lang="en-US" sz="1600" dirty="0">
                <a:hlinkClick r:id="rId5"/>
              </a:rPr>
              <a:t>How Many Million BIOS Would You Like To Infect</a:t>
            </a:r>
            <a:r>
              <a:rPr lang="en-US" sz="1600" dirty="0"/>
              <a:t> (</a:t>
            </a:r>
            <a:r>
              <a:rPr lang="en-US" sz="1600" dirty="0">
                <a:hlinkClick r:id="rId6"/>
              </a:rPr>
              <a:t>paper</a:t>
            </a:r>
            <a:r>
              <a:rPr lang="en-US" sz="1600" dirty="0"/>
              <a:t>)</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361414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88326" cy="988746"/>
          </a:xfrm>
        </p:spPr>
        <p:txBody>
          <a:bodyPr>
            <a:normAutofit/>
          </a:bodyPr>
          <a:lstStyle/>
          <a:p>
            <a:r>
              <a:rPr lang="en-US" sz="3200" dirty="0"/>
              <a:t>Legacy SMI Call-Out Vulnerabilities</a:t>
            </a:r>
          </a:p>
        </p:txBody>
      </p:sp>
      <p:pic>
        <p:nvPicPr>
          <p:cNvPr id="2050" name="Picture 2"/>
          <p:cNvPicPr>
            <a:picLocks noChangeAspect="1" noChangeArrowheads="1"/>
          </p:cNvPicPr>
          <p:nvPr/>
        </p:nvPicPr>
        <p:blipFill>
          <a:blip r:embed="rId3" cstate="print"/>
          <a:srcRect/>
          <a:stretch>
            <a:fillRect/>
          </a:stretch>
        </p:blipFill>
        <p:spPr bwMode="auto">
          <a:xfrm>
            <a:off x="211016" y="1883120"/>
            <a:ext cx="8750105" cy="2759213"/>
          </a:xfrm>
          <a:prstGeom prst="rect">
            <a:avLst/>
          </a:prstGeom>
          <a:noFill/>
          <a:ln w="9525">
            <a:noFill/>
            <a:miter lim="800000"/>
            <a:headEnd/>
            <a:tailEnd/>
          </a:ln>
        </p:spPr>
      </p:pic>
      <p:sp>
        <p:nvSpPr>
          <p:cNvPr id="3" name="Rectangle 2"/>
          <p:cNvSpPr/>
          <p:nvPr/>
        </p:nvSpPr>
        <p:spPr>
          <a:xfrm>
            <a:off x="2117187" y="5314458"/>
            <a:ext cx="5240215" cy="954107"/>
          </a:xfrm>
          <a:prstGeom prst="rect">
            <a:avLst/>
          </a:prstGeom>
        </p:spPr>
        <p:txBody>
          <a:bodyPr wrap="square">
            <a:spAutoFit/>
          </a:bodyPr>
          <a:lstStyle/>
          <a:p>
            <a:pPr algn="ctr"/>
            <a:r>
              <a:rPr lang="en-US" sz="2000" dirty="0">
                <a:solidFill>
                  <a:srgbClr val="FF0000"/>
                </a:solidFill>
              </a:rPr>
              <a:t>14 call-out vulnerabilities in one SMI handler!</a:t>
            </a:r>
            <a:r>
              <a:rPr lang="en-US" dirty="0"/>
              <a:t> </a:t>
            </a:r>
          </a:p>
          <a:p>
            <a:pPr algn="ctr"/>
            <a:endParaRPr lang="en-US" dirty="0">
              <a:hlinkClick r:id="rId4"/>
            </a:endParaRPr>
          </a:p>
          <a:p>
            <a:pPr algn="ctr"/>
            <a:r>
              <a:rPr lang="en-US" dirty="0">
                <a:hlinkClick r:id="rId4"/>
              </a:rPr>
              <a:t>BIOS SMM Privilege Escalation Vulnerabilities</a:t>
            </a:r>
            <a:endParaRPr lang="en-US" dirty="0"/>
          </a:p>
        </p:txBody>
      </p:sp>
    </p:spTree>
    <p:extLst>
      <p:ext uri="{BB962C8B-B14F-4D97-AF65-F5344CB8AC3E}">
        <p14:creationId xmlns:p14="http://schemas.microsoft.com/office/powerpoint/2010/main" val="3371585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sz="3200" dirty="0"/>
              <a:t>Legacy 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spTree>
    <p:extLst>
      <p:ext uri="{BB962C8B-B14F-4D97-AF65-F5344CB8AC3E}">
        <p14:creationId xmlns:p14="http://schemas.microsoft.com/office/powerpoint/2010/main" val="332141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4.1 Attacking UEFI Secure Boot</a:t>
            </a:r>
          </a:p>
        </p:txBody>
      </p:sp>
    </p:spTree>
    <p:extLst>
      <p:ext uri="{BB962C8B-B14F-4D97-AF65-F5344CB8AC3E}">
        <p14:creationId xmlns:p14="http://schemas.microsoft.com/office/powerpoint/2010/main" val="3536221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sz="3200" dirty="0"/>
              <a:t>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sp>
        <p:nvSpPr>
          <p:cNvPr id="7" name="Curved Left Arrow 6"/>
          <p:cNvSpPr/>
          <p:nvPr/>
        </p:nvSpPr>
        <p:spPr>
          <a:xfrm>
            <a:off x="5780645" y="2963917"/>
            <a:ext cx="840873" cy="2774732"/>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8" name="TextBox 7"/>
          <p:cNvSpPr txBox="1"/>
          <p:nvPr/>
        </p:nvSpPr>
        <p:spPr>
          <a:xfrm>
            <a:off x="6689836" y="3841517"/>
            <a:ext cx="1802523" cy="707886"/>
          </a:xfrm>
          <a:prstGeom prst="rect">
            <a:avLst/>
          </a:prstGeom>
          <a:noFill/>
        </p:spPr>
        <p:txBody>
          <a:bodyPr wrap="square" rtlCol="0">
            <a:spAutoFit/>
          </a:bodyPr>
          <a:lstStyle/>
          <a:p>
            <a:r>
              <a:rPr lang="en-US" sz="2000" dirty="0">
                <a:latin typeface="Neo Sans Intel"/>
                <a:cs typeface="Neo Sans Intel"/>
              </a:rPr>
              <a:t>Code fetch</a:t>
            </a:r>
          </a:p>
          <a:p>
            <a:r>
              <a:rPr lang="en-US" sz="2000" dirty="0">
                <a:latin typeface="Neo Sans Intel"/>
                <a:cs typeface="Neo Sans Intel"/>
              </a:rPr>
              <a:t>in SMM</a:t>
            </a:r>
          </a:p>
        </p:txBody>
      </p:sp>
    </p:spTree>
    <p:extLst>
      <p:ext uri="{BB962C8B-B14F-4D97-AF65-F5344CB8AC3E}">
        <p14:creationId xmlns:p14="http://schemas.microsoft.com/office/powerpoint/2010/main" val="2440483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4448"/>
            <a:ext cx="8560191" cy="988746"/>
          </a:xfrm>
        </p:spPr>
        <p:txBody>
          <a:bodyPr>
            <a:normAutofit/>
          </a:bodyPr>
          <a:lstStyle/>
          <a:p>
            <a:r>
              <a:rPr lang="en-US" sz="3200" dirty="0"/>
              <a:t>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grpSp>
        <p:nvGrpSpPr>
          <p:cNvPr id="7" name="Group 6"/>
          <p:cNvGrpSpPr/>
          <p:nvPr/>
        </p:nvGrpSpPr>
        <p:grpSpPr>
          <a:xfrm>
            <a:off x="3113094" y="5118530"/>
            <a:ext cx="2520381" cy="630620"/>
            <a:chOff x="333177" y="2416831"/>
            <a:chExt cx="2665423" cy="2326069"/>
          </a:xfrm>
        </p:grpSpPr>
        <p:sp>
          <p:nvSpPr>
            <p:cNvPr id="8" name="Rounded Rectangle 7"/>
            <p:cNvSpPr/>
            <p:nvPr/>
          </p:nvSpPr>
          <p:spPr>
            <a:xfrm>
              <a:off x="333177" y="2672671"/>
              <a:ext cx="2665423" cy="207022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393812" y="2416831"/>
              <a:ext cx="2544153" cy="2265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1600" kern="1200" dirty="0"/>
                <a:t>0xF8070: payload</a:t>
              </a:r>
            </a:p>
          </p:txBody>
        </p:sp>
      </p:grpSp>
      <p:sp>
        <p:nvSpPr>
          <p:cNvPr id="10" name="Curved Left Arrow 9"/>
          <p:cNvSpPr/>
          <p:nvPr/>
        </p:nvSpPr>
        <p:spPr>
          <a:xfrm>
            <a:off x="5780645" y="2963917"/>
            <a:ext cx="840873" cy="2774732"/>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11" name="TextBox 10"/>
          <p:cNvSpPr txBox="1"/>
          <p:nvPr/>
        </p:nvSpPr>
        <p:spPr>
          <a:xfrm>
            <a:off x="819807" y="5144806"/>
            <a:ext cx="1944415"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0F000:08070 = 0xF8070 PA</a:t>
            </a:r>
          </a:p>
        </p:txBody>
      </p:sp>
      <p:sp>
        <p:nvSpPr>
          <p:cNvPr id="12" name="TextBox 11"/>
          <p:cNvSpPr txBox="1"/>
          <p:nvPr/>
        </p:nvSpPr>
        <p:spPr>
          <a:xfrm>
            <a:off x="6689836" y="3841517"/>
            <a:ext cx="1802523" cy="707886"/>
          </a:xfrm>
          <a:prstGeom prst="rect">
            <a:avLst/>
          </a:prstGeom>
          <a:noFill/>
        </p:spPr>
        <p:txBody>
          <a:bodyPr wrap="square" rtlCol="0">
            <a:spAutoFit/>
          </a:bodyPr>
          <a:lstStyle/>
          <a:p>
            <a:r>
              <a:rPr lang="en-US" sz="2000" dirty="0">
                <a:latin typeface="Neo Sans Intel"/>
                <a:cs typeface="Neo Sans Intel"/>
              </a:rPr>
              <a:t>Code fetch</a:t>
            </a:r>
          </a:p>
          <a:p>
            <a:r>
              <a:rPr lang="en-US" sz="2000" dirty="0">
                <a:latin typeface="Neo Sans Intel"/>
                <a:cs typeface="Neo Sans Intel"/>
              </a:rPr>
              <a:t>in SMM</a:t>
            </a:r>
          </a:p>
        </p:txBody>
      </p:sp>
    </p:spTree>
    <p:extLst>
      <p:ext uri="{BB962C8B-B14F-4D97-AF65-F5344CB8AC3E}">
        <p14:creationId xmlns:p14="http://schemas.microsoft.com/office/powerpoint/2010/main" val="240245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UEFI SMI Call-Outs</a:t>
            </a:r>
          </a:p>
        </p:txBody>
      </p:sp>
      <p:pic>
        <p:nvPicPr>
          <p:cNvPr id="6" name="Picture 5"/>
          <p:cNvPicPr>
            <a:picLocks noChangeAspect="1"/>
          </p:cNvPicPr>
          <p:nvPr/>
        </p:nvPicPr>
        <p:blipFill>
          <a:blip r:embed="rId2" cstate="print"/>
          <a:stretch>
            <a:fillRect/>
          </a:stretch>
        </p:blipFill>
        <p:spPr>
          <a:xfrm>
            <a:off x="1589648" y="933816"/>
            <a:ext cx="5505450" cy="5753100"/>
          </a:xfrm>
          <a:prstGeom prst="rect">
            <a:avLst/>
          </a:prstGeom>
        </p:spPr>
      </p:pic>
      <p:sp>
        <p:nvSpPr>
          <p:cNvPr id="7" name="Rounded Rectangle 6"/>
          <p:cNvSpPr/>
          <p:nvPr/>
        </p:nvSpPr>
        <p:spPr>
          <a:xfrm>
            <a:off x="1645915" y="5486398"/>
            <a:ext cx="3854548" cy="534572"/>
          </a:xfrm>
          <a:prstGeom prst="roundRect">
            <a:avLst/>
          </a:prstGeom>
          <a:noFill/>
          <a:ln w="381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4604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EFI Firmware Also Affected</a:t>
            </a:r>
          </a:p>
        </p:txBody>
      </p:sp>
      <p:sp>
        <p:nvSpPr>
          <p:cNvPr id="8" name="Rectangle 7"/>
          <p:cNvSpPr/>
          <p:nvPr/>
        </p:nvSpPr>
        <p:spPr>
          <a:xfrm>
            <a:off x="2971800" y="3056715"/>
            <a:ext cx="2322871" cy="16013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p>
          <a:p>
            <a:pPr algn="ctr"/>
            <a:r>
              <a:rPr lang="en-US" sz="1400" dirty="0"/>
              <a:t>Untrusted Address Space</a:t>
            </a:r>
          </a:p>
        </p:txBody>
      </p:sp>
      <p:sp>
        <p:nvSpPr>
          <p:cNvPr id="9" name="Rectangle 8"/>
          <p:cNvSpPr/>
          <p:nvPr/>
        </p:nvSpPr>
        <p:spPr>
          <a:xfrm>
            <a:off x="2971800" y="2209800"/>
            <a:ext cx="2322871" cy="8358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SMRAM</a:t>
            </a:r>
            <a:endParaRPr lang="en-US" sz="1400" dirty="0"/>
          </a:p>
        </p:txBody>
      </p:sp>
      <p:sp>
        <p:nvSpPr>
          <p:cNvPr id="22" name="Rectangle 21"/>
          <p:cNvSpPr/>
          <p:nvPr/>
        </p:nvSpPr>
        <p:spPr>
          <a:xfrm>
            <a:off x="116058" y="5904425"/>
            <a:ext cx="8911883" cy="400110"/>
          </a:xfrm>
          <a:prstGeom prst="rect">
            <a:avLst/>
          </a:prstGeom>
        </p:spPr>
        <p:txBody>
          <a:bodyPr wrap="square">
            <a:spAutoFit/>
          </a:bodyPr>
          <a:lstStyle/>
          <a:p>
            <a:pPr algn="ctr"/>
            <a:r>
              <a:rPr lang="en-US" sz="2000" dirty="0">
                <a:hlinkClick r:id="rId2"/>
              </a:rPr>
              <a:t>How Many Million BIOS Would You Like To Infect</a:t>
            </a:r>
            <a:r>
              <a:rPr lang="en-US" sz="2000" dirty="0"/>
              <a:t> by </a:t>
            </a:r>
            <a:r>
              <a:rPr lang="en-US" sz="2000" dirty="0" err="1"/>
              <a:t>LegbaCore</a:t>
            </a:r>
            <a:endParaRPr lang="en-US" sz="2000" dirty="0"/>
          </a:p>
        </p:txBody>
      </p:sp>
      <p:sp>
        <p:nvSpPr>
          <p:cNvPr id="26" name="Right Brace 25"/>
          <p:cNvSpPr/>
          <p:nvPr/>
        </p:nvSpPr>
        <p:spPr>
          <a:xfrm>
            <a:off x="5294670" y="3014864"/>
            <a:ext cx="394522" cy="1626886"/>
          </a:xfrm>
          <a:prstGeom prst="rightBrace">
            <a:avLst>
              <a:gd name="adj1" fmla="val 13473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ight Brace 27"/>
          <p:cNvSpPr/>
          <p:nvPr/>
        </p:nvSpPr>
        <p:spPr>
          <a:xfrm>
            <a:off x="5302044" y="2251651"/>
            <a:ext cx="153257" cy="746862"/>
          </a:xfrm>
          <a:prstGeom prst="rightBrace">
            <a:avLst>
              <a:gd name="adj1" fmla="val 13473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p:cNvSpPr/>
          <p:nvPr/>
        </p:nvSpPr>
        <p:spPr>
          <a:xfrm>
            <a:off x="5748110" y="3505200"/>
            <a:ext cx="2633890" cy="584775"/>
          </a:xfrm>
          <a:prstGeom prst="rect">
            <a:avLst/>
          </a:prstGeom>
        </p:spPr>
        <p:txBody>
          <a:bodyPr wrap="square">
            <a:spAutoFit/>
          </a:bodyPr>
          <a:lstStyle/>
          <a:p>
            <a:r>
              <a:rPr lang="en-US" sz="1600" dirty="0">
                <a:solidFill>
                  <a:srgbClr val="FF0000"/>
                </a:solidFill>
              </a:rPr>
              <a:t>Untrusted UEFI RT/OS Code and Data</a:t>
            </a:r>
          </a:p>
        </p:txBody>
      </p:sp>
      <p:sp>
        <p:nvSpPr>
          <p:cNvPr id="31" name="Rectangle 30"/>
          <p:cNvSpPr/>
          <p:nvPr/>
        </p:nvSpPr>
        <p:spPr>
          <a:xfrm>
            <a:off x="5715000" y="2438400"/>
            <a:ext cx="2895600" cy="338554"/>
          </a:xfrm>
          <a:prstGeom prst="rect">
            <a:avLst/>
          </a:prstGeom>
        </p:spPr>
        <p:txBody>
          <a:bodyPr wrap="square">
            <a:spAutoFit/>
          </a:bodyPr>
          <a:lstStyle/>
          <a:p>
            <a:r>
              <a:rPr lang="en-US" sz="1600" dirty="0">
                <a:solidFill>
                  <a:schemeClr val="accent6"/>
                </a:solidFill>
              </a:rPr>
              <a:t>Trusted SMM Code and Data</a:t>
            </a:r>
          </a:p>
        </p:txBody>
      </p:sp>
      <p:sp>
        <p:nvSpPr>
          <p:cNvPr id="4" name="Arrow: Curved Left 3"/>
          <p:cNvSpPr/>
          <p:nvPr/>
        </p:nvSpPr>
        <p:spPr>
          <a:xfrm flipH="1">
            <a:off x="2592025" y="2667000"/>
            <a:ext cx="391247" cy="1524000"/>
          </a:xfrm>
          <a:prstGeom prst="curvedLef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2979173" y="3740626"/>
            <a:ext cx="2322871" cy="5664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UEFI services</a:t>
            </a:r>
          </a:p>
        </p:txBody>
      </p:sp>
      <p:sp>
        <p:nvSpPr>
          <p:cNvPr id="25" name="Rectangle 24"/>
          <p:cNvSpPr/>
          <p:nvPr/>
        </p:nvSpPr>
        <p:spPr>
          <a:xfrm>
            <a:off x="660401" y="3072825"/>
            <a:ext cx="1948090" cy="584775"/>
          </a:xfrm>
          <a:prstGeom prst="rect">
            <a:avLst/>
          </a:prstGeom>
        </p:spPr>
        <p:txBody>
          <a:bodyPr wrap="square">
            <a:spAutoFit/>
          </a:bodyPr>
          <a:lstStyle/>
          <a:p>
            <a:r>
              <a:rPr lang="en-US" sz="1600" dirty="0">
                <a:solidFill>
                  <a:srgbClr val="FF0000"/>
                </a:solidFill>
              </a:rPr>
              <a:t>UEFI RT API called by SMM code</a:t>
            </a:r>
          </a:p>
        </p:txBody>
      </p:sp>
    </p:spTree>
    <p:extLst>
      <p:ext uri="{BB962C8B-B14F-4D97-AF65-F5344CB8AC3E}">
        <p14:creationId xmlns:p14="http://schemas.microsoft.com/office/powerpoint/2010/main" val="1498404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Statically analyzing SMI handlers for call-outs</a:t>
            </a:r>
          </a:p>
        </p:txBody>
      </p:sp>
      <p:sp>
        <p:nvSpPr>
          <p:cNvPr id="3" name="Content Placeholder 2"/>
          <p:cNvSpPr>
            <a:spLocks noGrp="1"/>
          </p:cNvSpPr>
          <p:nvPr>
            <p:ph idx="1"/>
          </p:nvPr>
        </p:nvSpPr>
        <p:spPr>
          <a:xfrm>
            <a:off x="457200" y="1406769"/>
            <a:ext cx="8229600" cy="5138411"/>
          </a:xfrm>
        </p:spPr>
        <p:txBody>
          <a:bodyPr>
            <a:normAutofit/>
          </a:bodyPr>
          <a:lstStyle/>
          <a:p>
            <a:r>
              <a:rPr lang="en-US" b="1" dirty="0"/>
              <a:t>Legacy SMI handlers</a:t>
            </a:r>
            <a:r>
              <a:rPr lang="en-US" dirty="0"/>
              <a:t> do far calls to BIOS functions in F/E – segments (0xE0000 – 0xFFFFF physical memory) with specific code segment selectors </a:t>
            </a:r>
          </a:p>
          <a:p>
            <a:pPr marL="342900" lvl="2" indent="0">
              <a:lnSpc>
                <a:spcPct val="110000"/>
              </a:lnSpc>
              <a:spcBef>
                <a:spcPts val="0"/>
              </a:spcBef>
              <a:buNone/>
            </a:pPr>
            <a:endParaRPr lang="en-US" sz="2100" dirty="0"/>
          </a:p>
          <a:p>
            <a:pPr lvl="2">
              <a:lnSpc>
                <a:spcPct val="110000"/>
              </a:lnSpc>
              <a:spcBef>
                <a:spcPts val="0"/>
              </a:spcBef>
            </a:pPr>
            <a:endParaRPr lang="en-US" sz="2100"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4" name="Picture 3"/>
          <p:cNvPicPr>
            <a:picLocks noChangeAspect="1"/>
          </p:cNvPicPr>
          <p:nvPr/>
        </p:nvPicPr>
        <p:blipFill>
          <a:blip r:embed="rId2" cstate="print"/>
          <a:stretch>
            <a:fillRect/>
          </a:stretch>
        </p:blipFill>
        <p:spPr>
          <a:xfrm>
            <a:off x="1344483" y="2602081"/>
            <a:ext cx="6563978" cy="3686175"/>
          </a:xfrm>
          <a:prstGeom prst="rect">
            <a:avLst/>
          </a:prstGeom>
        </p:spPr>
      </p:pic>
    </p:spTree>
    <p:extLst>
      <p:ext uri="{BB962C8B-B14F-4D97-AF65-F5344CB8AC3E}">
        <p14:creationId xmlns:p14="http://schemas.microsoft.com/office/powerpoint/2010/main" val="3982102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Statically analyzing SMI handlers for call-outs</a:t>
            </a:r>
          </a:p>
        </p:txBody>
      </p:sp>
      <p:sp>
        <p:nvSpPr>
          <p:cNvPr id="3" name="Content Placeholder 2"/>
          <p:cNvSpPr>
            <a:spLocks noGrp="1"/>
          </p:cNvSpPr>
          <p:nvPr>
            <p:ph idx="1"/>
          </p:nvPr>
        </p:nvSpPr>
        <p:spPr>
          <a:xfrm>
            <a:off x="457200" y="1491175"/>
            <a:ext cx="8335108" cy="5054005"/>
          </a:xfrm>
        </p:spPr>
        <p:txBody>
          <a:bodyPr>
            <a:normAutofit/>
          </a:bodyPr>
          <a:lstStyle/>
          <a:p>
            <a:r>
              <a:rPr lang="en-US" dirty="0"/>
              <a:t>Searching where EFI DXE SMM drivers reference/fetch outside of SMRAM range of addresses with </a:t>
            </a:r>
            <a:r>
              <a:rPr lang="en-US" dirty="0" err="1"/>
              <a:t>IDAPython</a:t>
            </a:r>
            <a:r>
              <a:rPr lang="en-US" dirty="0"/>
              <a:t> plugin by </a:t>
            </a:r>
            <a:r>
              <a:rPr lang="en-US" dirty="0" err="1"/>
              <a:t>LegbaCore</a:t>
            </a:r>
            <a:r>
              <a:rPr lang="en-US" dirty="0"/>
              <a:t>:</a:t>
            </a:r>
          </a:p>
        </p:txBody>
      </p:sp>
      <p:pic>
        <p:nvPicPr>
          <p:cNvPr id="6" name="Picture 5"/>
          <p:cNvPicPr>
            <a:picLocks noChangeAspect="1"/>
          </p:cNvPicPr>
          <p:nvPr/>
        </p:nvPicPr>
        <p:blipFill>
          <a:blip r:embed="rId2" cstate="print"/>
          <a:stretch>
            <a:fillRect/>
          </a:stretch>
        </p:blipFill>
        <p:spPr>
          <a:xfrm>
            <a:off x="1058215" y="2489979"/>
            <a:ext cx="7126426" cy="3439549"/>
          </a:xfrm>
          <a:prstGeom prst="rect">
            <a:avLst/>
          </a:prstGeom>
        </p:spPr>
      </p:pic>
      <p:sp>
        <p:nvSpPr>
          <p:cNvPr id="7" name="Rectangle 6"/>
          <p:cNvSpPr/>
          <p:nvPr/>
        </p:nvSpPr>
        <p:spPr>
          <a:xfrm>
            <a:off x="147709" y="6090359"/>
            <a:ext cx="8911883" cy="400110"/>
          </a:xfrm>
          <a:prstGeom prst="rect">
            <a:avLst/>
          </a:prstGeom>
        </p:spPr>
        <p:txBody>
          <a:bodyPr wrap="square">
            <a:spAutoFit/>
          </a:bodyPr>
          <a:lstStyle/>
          <a:p>
            <a:pPr algn="ctr"/>
            <a:r>
              <a:rPr lang="en-US" sz="2000" dirty="0">
                <a:hlinkClick r:id="rId3"/>
              </a:rPr>
              <a:t>How Many Million BIOS Would You Like To Infect</a:t>
            </a:r>
            <a:r>
              <a:rPr lang="en-US" sz="2000" dirty="0"/>
              <a:t> by </a:t>
            </a:r>
            <a:r>
              <a:rPr lang="en-US" sz="2000" dirty="0" err="1"/>
              <a:t>LegbaCore</a:t>
            </a:r>
            <a:endParaRPr lang="en-US" sz="2000" dirty="0"/>
          </a:p>
        </p:txBody>
      </p:sp>
    </p:spTree>
    <p:extLst>
      <p:ext uri="{BB962C8B-B14F-4D97-AF65-F5344CB8AC3E}">
        <p14:creationId xmlns:p14="http://schemas.microsoft.com/office/powerpoint/2010/main" val="652025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Dynamically detecting SMM call-outs</a:t>
            </a:r>
          </a:p>
        </p:txBody>
      </p:sp>
      <p:sp>
        <p:nvSpPr>
          <p:cNvPr id="3" name="Content Placeholder 2"/>
          <p:cNvSpPr>
            <a:spLocks noGrp="1"/>
          </p:cNvSpPr>
          <p:nvPr>
            <p:ph idx="1"/>
          </p:nvPr>
        </p:nvSpPr>
        <p:spPr>
          <a:xfrm>
            <a:off x="457200" y="1364566"/>
            <a:ext cx="8229600" cy="5180613"/>
          </a:xfrm>
        </p:spPr>
        <p:txBody>
          <a:bodyPr>
            <a:normAutofit/>
          </a:bodyPr>
          <a:lstStyle/>
          <a:p>
            <a:pPr marL="0" lvl="1" indent="0">
              <a:lnSpc>
                <a:spcPct val="120000"/>
              </a:lnSpc>
              <a:spcBef>
                <a:spcPts val="0"/>
              </a:spcBef>
              <a:buNone/>
            </a:pPr>
            <a:r>
              <a:rPr lang="en-US" sz="2100" dirty="0"/>
              <a:t>DXE SMI drivers may call Runtime, Boot or DXE services API</a:t>
            </a:r>
          </a:p>
          <a:p>
            <a:pPr marL="457200" lvl="1" indent="-457200">
              <a:lnSpc>
                <a:spcPct val="120000"/>
              </a:lnSpc>
              <a:spcBef>
                <a:spcPts val="0"/>
              </a:spcBef>
              <a:buFont typeface="+mj-lt"/>
              <a:buAutoNum type="arabicPeriod"/>
            </a:pPr>
            <a:endParaRPr lang="en-US" sz="2100" dirty="0"/>
          </a:p>
          <a:p>
            <a:pPr lvl="1">
              <a:lnSpc>
                <a:spcPct val="120000"/>
              </a:lnSpc>
              <a:spcBef>
                <a:spcPts val="0"/>
              </a:spcBef>
            </a:pPr>
            <a:r>
              <a:rPr lang="en-US" sz="2100" dirty="0"/>
              <a:t>Find Runtime, Boot and DXE service tables containing UEFI API function pointers in memory (EFI System Table)</a:t>
            </a:r>
          </a:p>
          <a:p>
            <a:pPr lvl="1">
              <a:lnSpc>
                <a:spcPct val="120000"/>
              </a:lnSpc>
              <a:spcBef>
                <a:spcPts val="0"/>
              </a:spcBef>
            </a:pPr>
            <a:r>
              <a:rPr lang="en-US" sz="2100" dirty="0"/>
              <a:t>Patch each function with detour code chaining the original function</a:t>
            </a:r>
          </a:p>
          <a:p>
            <a:pPr lvl="1">
              <a:lnSpc>
                <a:spcPct val="120000"/>
              </a:lnSpc>
              <a:spcBef>
                <a:spcPts val="0"/>
              </a:spcBef>
            </a:pPr>
            <a:r>
              <a:rPr lang="en-US" sz="2100" dirty="0"/>
              <a:t>Enumerate and invoke all SMI handlers</a:t>
            </a:r>
          </a:p>
          <a:p>
            <a:pPr lvl="1">
              <a:lnSpc>
                <a:spcPct val="120000"/>
              </a:lnSpc>
              <a:spcBef>
                <a:spcPts val="0"/>
              </a:spcBef>
            </a:pPr>
            <a:r>
              <a:rPr lang="en-US" sz="2100" dirty="0"/>
              <a:t>If SMI handler calls-out to some UEFI API, patch will get invoked</a:t>
            </a:r>
          </a:p>
          <a:p>
            <a:pPr lvl="1">
              <a:lnSpc>
                <a:spcPct val="120000"/>
              </a:lnSpc>
              <a:spcBef>
                <a:spcPts val="0"/>
              </a:spcBef>
            </a:pPr>
            <a:endParaRPr lang="en-US" sz="2100" dirty="0"/>
          </a:p>
          <a:p>
            <a:pPr marL="0" lvl="1" indent="0">
              <a:lnSpc>
                <a:spcPct val="120000"/>
              </a:lnSpc>
              <a:spcBef>
                <a:spcPts val="0"/>
              </a:spcBef>
              <a:buNone/>
            </a:pPr>
            <a:r>
              <a:rPr lang="en-US" sz="2100" dirty="0"/>
              <a:t>Difficulties with this approach:</a:t>
            </a:r>
          </a:p>
          <a:p>
            <a:pPr marL="0" lvl="1" indent="0">
              <a:lnSpc>
                <a:spcPct val="120000"/>
              </a:lnSpc>
              <a:spcBef>
                <a:spcPts val="0"/>
              </a:spcBef>
              <a:buNone/>
            </a:pPr>
            <a:endParaRPr lang="en-US" sz="2100" dirty="0"/>
          </a:p>
          <a:p>
            <a:pPr lvl="1">
              <a:lnSpc>
                <a:spcPct val="120000"/>
              </a:lnSpc>
              <a:spcBef>
                <a:spcPts val="0"/>
              </a:spcBef>
            </a:pPr>
            <a:r>
              <a:rPr lang="en-US" sz="2100" dirty="0"/>
              <a:t>it needs enumeration of all SMI handlers (with proper interfaces)</a:t>
            </a:r>
          </a:p>
          <a:p>
            <a:pPr lvl="1">
              <a:lnSpc>
                <a:spcPct val="120000"/>
              </a:lnSpc>
              <a:spcBef>
                <a:spcPts val="0"/>
              </a:spcBef>
            </a:pPr>
            <a:r>
              <a:rPr lang="en-US" sz="2100" dirty="0"/>
              <a:t>SMI handlers may call </a:t>
            </a:r>
            <a:r>
              <a:rPr lang="en-US" sz="2100"/>
              <a:t>functions not </a:t>
            </a:r>
            <a:r>
              <a:rPr lang="en-US" sz="2100" dirty="0"/>
              <a:t>in RT/BS/DXE service tables</a:t>
            </a:r>
          </a:p>
        </p:txBody>
      </p:sp>
    </p:spTree>
    <p:extLst>
      <p:ext uri="{BB962C8B-B14F-4D97-AF65-F5344CB8AC3E}">
        <p14:creationId xmlns:p14="http://schemas.microsoft.com/office/powerpoint/2010/main" val="1340991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Hooking runtime UEFI services…</a:t>
            </a:r>
          </a:p>
        </p:txBody>
      </p:sp>
      <p:pic>
        <p:nvPicPr>
          <p:cNvPr id="5" name="Picture 4"/>
          <p:cNvPicPr>
            <a:picLocks noChangeAspect="1"/>
          </p:cNvPicPr>
          <p:nvPr/>
        </p:nvPicPr>
        <p:blipFill>
          <a:blip r:embed="rId2" cstate="print"/>
          <a:stretch>
            <a:fillRect/>
          </a:stretch>
        </p:blipFill>
        <p:spPr>
          <a:xfrm>
            <a:off x="1723295" y="848603"/>
            <a:ext cx="5476875" cy="5953125"/>
          </a:xfrm>
          <a:prstGeom prst="rect">
            <a:avLst/>
          </a:prstGeom>
        </p:spPr>
      </p:pic>
    </p:spTree>
    <p:extLst>
      <p:ext uri="{BB962C8B-B14F-4D97-AF65-F5344CB8AC3E}">
        <p14:creationId xmlns:p14="http://schemas.microsoft.com/office/powerpoint/2010/main" val="2402441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91378" cy="988746"/>
          </a:xfrm>
        </p:spPr>
        <p:txBody>
          <a:bodyPr>
            <a:normAutofit fontScale="90000"/>
          </a:bodyPr>
          <a:lstStyle/>
          <a:p>
            <a:r>
              <a:rPr lang="en-US" dirty="0"/>
              <a:t>BIOS developers can easily detect call-outs</a:t>
            </a:r>
          </a:p>
        </p:txBody>
      </p:sp>
      <p:sp>
        <p:nvSpPr>
          <p:cNvPr id="3" name="Content Placeholder 2"/>
          <p:cNvSpPr>
            <a:spLocks noGrp="1"/>
          </p:cNvSpPr>
          <p:nvPr>
            <p:ph idx="1"/>
          </p:nvPr>
        </p:nvSpPr>
        <p:spPr>
          <a:xfrm>
            <a:off x="457200" y="1167620"/>
            <a:ext cx="8229600" cy="2715063"/>
          </a:xfrm>
        </p:spPr>
        <p:txBody>
          <a:bodyPr>
            <a:normAutofit/>
          </a:bodyPr>
          <a:lstStyle/>
          <a:p>
            <a:pPr marL="457200" indent="-457200">
              <a:buFont typeface="+mj-lt"/>
              <a:buAutoNum type="arabicPeriod"/>
            </a:pPr>
            <a:r>
              <a:rPr lang="en-US" dirty="0"/>
              <a:t>A “simple” ITP debugger script to step on branches and verify that target address of the branch is within SMRAM</a:t>
            </a:r>
          </a:p>
          <a:p>
            <a:pPr marL="457200" indent="-457200">
              <a:buFont typeface="+mj-lt"/>
              <a:buAutoNum type="arabicPeriod"/>
            </a:pPr>
            <a:r>
              <a:rPr lang="en-US" dirty="0"/>
              <a:t>Enable SMM Code Access Check HW feature on pre-production systems based on newer CPUs to weed out all “intended” code fetches outside of SMRAM from SMI drivers</a:t>
            </a:r>
          </a:p>
          <a:p>
            <a:pPr marL="457200" indent="-457200">
              <a:buFont typeface="+mj-lt"/>
              <a:buAutoNum type="arabicPeriod"/>
            </a:pPr>
            <a:r>
              <a:rPr lang="en-US" dirty="0">
                <a:hlinkClick r:id="rId2"/>
              </a:rPr>
              <a:t>NX based soft SMM Code Access Check</a:t>
            </a:r>
            <a:r>
              <a:rPr lang="en-US" dirty="0"/>
              <a:t> patches by Phoenix look promising</a:t>
            </a:r>
          </a:p>
        </p:txBody>
      </p:sp>
    </p:spTree>
    <p:extLst>
      <p:ext uri="{BB962C8B-B14F-4D97-AF65-F5344CB8AC3E}">
        <p14:creationId xmlns:p14="http://schemas.microsoft.com/office/powerpoint/2010/main" val="294900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91378" cy="988746"/>
          </a:xfrm>
        </p:spPr>
        <p:txBody>
          <a:bodyPr>
            <a:normAutofit/>
          </a:bodyPr>
          <a:lstStyle/>
          <a:p>
            <a:r>
              <a:rPr lang="en-US" dirty="0"/>
              <a:t>Using Paging to detect SMM call-outs</a:t>
            </a:r>
          </a:p>
        </p:txBody>
      </p:sp>
      <p:sp>
        <p:nvSpPr>
          <p:cNvPr id="3" name="Content Placeholder 2"/>
          <p:cNvSpPr>
            <a:spLocks noGrp="1"/>
          </p:cNvSpPr>
          <p:nvPr>
            <p:ph idx="1"/>
          </p:nvPr>
        </p:nvSpPr>
        <p:spPr>
          <a:xfrm>
            <a:off x="457200" y="1310119"/>
            <a:ext cx="8229600" cy="2715063"/>
          </a:xfrm>
        </p:spPr>
        <p:txBody>
          <a:bodyPr>
            <a:normAutofit/>
          </a:bodyPr>
          <a:lstStyle/>
          <a:p>
            <a:r>
              <a:rPr lang="en-US" dirty="0">
                <a:hlinkClick r:id="rId2"/>
              </a:rPr>
              <a:t>NX based soft SMM Code Access Check</a:t>
            </a:r>
            <a:r>
              <a:rPr lang="en-US" dirty="0"/>
              <a:t> patches by Phoenix</a:t>
            </a:r>
          </a:p>
          <a:p>
            <a:pPr marL="457200" indent="-457200">
              <a:buFont typeface="Arial" panose="020B0604020202020204" pitchFamily="34" charset="0"/>
              <a:buChar char="•"/>
            </a:pPr>
            <a:r>
              <a:rPr lang="en-US" dirty="0"/>
              <a:t>SMM paging/NX are enabled when CPU enters SMM</a:t>
            </a:r>
          </a:p>
          <a:p>
            <a:pPr marL="457200" indent="-457200">
              <a:buFont typeface="Arial" panose="020B0604020202020204" pitchFamily="34" charset="0"/>
              <a:buChar char="•"/>
            </a:pPr>
            <a:r>
              <a:rPr lang="en-US" dirty="0"/>
              <a:t>PTEs outside of SMRAM have XD=1</a:t>
            </a:r>
          </a:p>
          <a:p>
            <a:pPr marL="457200" indent="-457200">
              <a:buFont typeface="Arial" panose="020B0604020202020204" pitchFamily="34" charset="0"/>
              <a:buChar char="•"/>
            </a:pPr>
            <a:r>
              <a:rPr lang="en-US" dirty="0"/>
              <a:t>#PF is signaled when SMI handler attempts to fetch from any page outside of SMRAM</a:t>
            </a:r>
          </a:p>
        </p:txBody>
      </p:sp>
      <p:sp>
        <p:nvSpPr>
          <p:cNvPr id="5" name="Rectangle 4"/>
          <p:cNvSpPr/>
          <p:nvPr/>
        </p:nvSpPr>
        <p:spPr>
          <a:xfrm>
            <a:off x="3124200" y="4647014"/>
            <a:ext cx="2322871" cy="160138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XD == 1</a:t>
            </a:r>
          </a:p>
        </p:txBody>
      </p:sp>
      <p:sp>
        <p:nvSpPr>
          <p:cNvPr id="7" name="Explosion: 8 Points 6"/>
          <p:cNvSpPr/>
          <p:nvPr/>
        </p:nvSpPr>
        <p:spPr>
          <a:xfrm>
            <a:off x="4241952" y="5009219"/>
            <a:ext cx="1207906" cy="927997"/>
          </a:xfrm>
          <a:prstGeom prst="irregularSeal1">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Page Fault</a:t>
            </a:r>
          </a:p>
        </p:txBody>
      </p:sp>
      <p:sp>
        <p:nvSpPr>
          <p:cNvPr id="9" name="Arrow: Curved Left 8"/>
          <p:cNvSpPr/>
          <p:nvPr/>
        </p:nvSpPr>
        <p:spPr>
          <a:xfrm>
            <a:off x="5496966" y="4267484"/>
            <a:ext cx="418426"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124200" y="3800099"/>
            <a:ext cx="2322871" cy="8358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solidFill>
                  <a:schemeClr val="tx1"/>
                </a:solidFill>
              </a:rPr>
              <a:t>SMRAM</a:t>
            </a:r>
            <a:endParaRPr lang="en-US" sz="1350" dirty="0">
              <a:solidFill>
                <a:schemeClr val="tx1"/>
              </a:solidFill>
            </a:endParaRPr>
          </a:p>
        </p:txBody>
      </p:sp>
      <p:sp>
        <p:nvSpPr>
          <p:cNvPr id="10" name="Arrow: Curved Left 9"/>
          <p:cNvSpPr/>
          <p:nvPr/>
        </p:nvSpPr>
        <p:spPr>
          <a:xfrm flipH="1" flipV="1">
            <a:off x="2667000" y="4267484"/>
            <a:ext cx="407304"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66799" y="4562099"/>
            <a:ext cx="1597413" cy="830997"/>
          </a:xfrm>
          <a:prstGeom prst="rect">
            <a:avLst/>
          </a:prstGeom>
          <a:noFill/>
        </p:spPr>
        <p:txBody>
          <a:bodyPr wrap="square" rtlCol="0">
            <a:spAutoFit/>
          </a:bodyPr>
          <a:lstStyle/>
          <a:p>
            <a:r>
              <a:rPr lang="en-US" sz="1600" dirty="0">
                <a:solidFill>
                  <a:schemeClr val="tx2"/>
                </a:solidFill>
                <a:latin typeface="Neo Sans Intel"/>
                <a:cs typeface="Neo Sans Intel"/>
              </a:rPr>
              <a:t>#PF handler is executed inside SMRAM</a:t>
            </a:r>
          </a:p>
        </p:txBody>
      </p:sp>
      <p:sp>
        <p:nvSpPr>
          <p:cNvPr id="12" name="TextBox 11"/>
          <p:cNvSpPr txBox="1"/>
          <p:nvPr/>
        </p:nvSpPr>
        <p:spPr>
          <a:xfrm>
            <a:off x="5962500" y="4485899"/>
            <a:ext cx="2375554" cy="830997"/>
          </a:xfrm>
          <a:prstGeom prst="rect">
            <a:avLst/>
          </a:prstGeom>
          <a:noFill/>
        </p:spPr>
        <p:txBody>
          <a:bodyPr wrap="square" rtlCol="0">
            <a:spAutoFit/>
          </a:bodyPr>
          <a:lstStyle/>
          <a:p>
            <a:r>
              <a:rPr lang="en-US" sz="1600" dirty="0">
                <a:solidFill>
                  <a:schemeClr val="tx2"/>
                </a:solidFill>
                <a:latin typeface="Neo Sans Intel"/>
                <a:cs typeface="Neo Sans Intel"/>
              </a:rPr>
              <a:t>Code fetch from a page outside SMRAM causes #</a:t>
            </a:r>
            <a:r>
              <a:rPr lang="en-US" sz="1600" dirty="0" err="1">
                <a:solidFill>
                  <a:schemeClr val="tx2"/>
                </a:solidFill>
                <a:latin typeface="Neo Sans Intel"/>
                <a:cs typeface="Neo Sans Intel"/>
              </a:rPr>
              <a:t>PFault</a:t>
            </a:r>
            <a:r>
              <a:rPr lang="en-US" sz="1600" dirty="0">
                <a:solidFill>
                  <a:schemeClr val="tx2"/>
                </a:solidFill>
                <a:latin typeface="Neo Sans Intel"/>
                <a:cs typeface="Neo Sans Intel"/>
              </a:rPr>
              <a:t> due to XD=1</a:t>
            </a:r>
          </a:p>
        </p:txBody>
      </p:sp>
    </p:spTree>
    <p:extLst>
      <p:ext uri="{BB962C8B-B14F-4D97-AF65-F5344CB8AC3E}">
        <p14:creationId xmlns:p14="http://schemas.microsoft.com/office/powerpoint/2010/main" val="301844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59448"/>
            <a:ext cx="7772400" cy="1955352"/>
          </a:xfrm>
        </p:spPr>
        <p:txBody>
          <a:bodyPr anchor="b">
            <a:normAutofit/>
          </a:bodyPr>
          <a:lstStyle/>
          <a:p>
            <a:r>
              <a:rPr lang="en-US" dirty="0"/>
              <a:t>4.1 (1) Attacking Secure Boot via Corruption of Firmware Root Signing Certificate (Platform Key)</a:t>
            </a:r>
          </a:p>
        </p:txBody>
      </p:sp>
    </p:spTree>
    <p:extLst>
      <p:ext uri="{BB962C8B-B14F-4D97-AF65-F5344CB8AC3E}">
        <p14:creationId xmlns:p14="http://schemas.microsoft.com/office/powerpoint/2010/main" val="1135310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4419600"/>
            <a:ext cx="7772400" cy="1362075"/>
          </a:xfrm>
        </p:spPr>
        <p:txBody>
          <a:bodyPr anchor="b">
            <a:normAutofit/>
          </a:bodyPr>
          <a:lstStyle/>
          <a:p>
            <a:r>
              <a:rPr lang="en-US" dirty="0"/>
              <a:t>4.6 (2) Attacking SMI Handlers: SMI Input Pointers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868" y="385770"/>
            <a:ext cx="5416553" cy="3866449"/>
          </a:xfrm>
          <a:prstGeom prst="rect">
            <a:avLst/>
          </a:prstGeom>
        </p:spPr>
      </p:pic>
    </p:spTree>
    <p:extLst>
      <p:ext uri="{BB962C8B-B14F-4D97-AF65-F5344CB8AC3E}">
        <p14:creationId xmlns:p14="http://schemas.microsoft.com/office/powerpoint/2010/main" val="3347902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SMI Input Pointer Vulnerabilities</a:t>
            </a:r>
          </a:p>
        </p:txBody>
      </p:sp>
      <p:sp>
        <p:nvSpPr>
          <p:cNvPr id="3" name="Rectangle 2"/>
          <p:cNvSpPr/>
          <p:nvPr/>
        </p:nvSpPr>
        <p:spPr>
          <a:xfrm>
            <a:off x="457200" y="1183243"/>
            <a:ext cx="8229600" cy="4847481"/>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When OS triggers SMI (e.g. SW SMI via I/O port 0xB2) it passes arguments to SMI handler via general purpose registers</a:t>
            </a:r>
          </a:p>
          <a:p>
            <a:pPr marL="342900" lvl="0" indent="-342900">
              <a:spcBef>
                <a:spcPts val="600"/>
              </a:spcBef>
              <a:buFont typeface="Arial" panose="020B0604020202020204" pitchFamily="34" charset="0"/>
              <a:buChar char="•"/>
            </a:pPr>
            <a:r>
              <a:rPr lang="en-US" sz="2400" dirty="0"/>
              <a:t>OS may also pass an address (pointer) to a structure through which an SMI handler can read arguments &amp; returns result</a:t>
            </a:r>
          </a:p>
          <a:p>
            <a:pPr marL="342900" lvl="0" indent="-342900">
              <a:spcBef>
                <a:spcPts val="600"/>
              </a:spcBef>
              <a:buFont typeface="Arial" panose="020B0604020202020204" pitchFamily="34" charset="0"/>
              <a:buChar char="•"/>
            </a:pPr>
            <a:r>
              <a:rPr lang="en-US" sz="2400" dirty="0"/>
              <a:t>SMI handlers traditionally were not validating that such pointers are outside of SMRAM</a:t>
            </a:r>
          </a:p>
          <a:p>
            <a:pPr marL="342900" lvl="0" indent="-342900">
              <a:spcBef>
                <a:spcPts val="600"/>
              </a:spcBef>
              <a:buFont typeface="Arial" panose="020B0604020202020204" pitchFamily="34" charset="0"/>
              <a:buChar char="•"/>
            </a:pPr>
            <a:r>
              <a:rPr lang="en-US" sz="2400" dirty="0"/>
              <a:t>If an exploit passes an address which is inside SMRAM, SMI handler may write onto itself on behalf of the exploit</a:t>
            </a:r>
          </a:p>
          <a:p>
            <a:pPr lvl="0">
              <a:spcBef>
                <a:spcPts val="600"/>
              </a:spcBef>
            </a:pPr>
            <a:endParaRPr lang="en-US" sz="2000" b="1" dirty="0"/>
          </a:p>
          <a:p>
            <a:pPr>
              <a:spcBef>
                <a:spcPts val="600"/>
              </a:spcBef>
            </a:pPr>
            <a:r>
              <a:rPr lang="en-US" sz="2400" b="1" dirty="0"/>
              <a:t>References: </a:t>
            </a:r>
            <a:r>
              <a:rPr lang="en-US" sz="2400" dirty="0"/>
              <a:t>A New Class of Vulnerability in SMI Handlers</a:t>
            </a:r>
          </a:p>
        </p:txBody>
      </p:sp>
    </p:spTree>
    <p:extLst>
      <p:ext uri="{BB962C8B-B14F-4D97-AF65-F5344CB8AC3E}">
        <p14:creationId xmlns:p14="http://schemas.microsoft.com/office/powerpoint/2010/main" val="2674991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Pointer Arguments to SMI Handlers</a:t>
            </a:r>
          </a:p>
        </p:txBody>
      </p:sp>
      <p:graphicFrame>
        <p:nvGraphicFramePr>
          <p:cNvPr id="4" name="Diagram 3"/>
          <p:cNvGraphicFramePr/>
          <p:nvPr>
            <p:extLst/>
          </p:nvPr>
        </p:nvGraphicFramePr>
        <p:xfrm>
          <a:off x="4340404" y="1085850"/>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853411"/>
            <a:ext cx="8957132" cy="461665"/>
          </a:xfrm>
          <a:prstGeom prst="rect">
            <a:avLst/>
          </a:prstGeom>
          <a:noFill/>
        </p:spPr>
        <p:txBody>
          <a:bodyPr wrap="none" rtlCol="0">
            <a:spAutoFit/>
          </a:bodyPr>
          <a:lstStyle/>
          <a:p>
            <a:r>
              <a:rPr lang="en-US" sz="2400" dirty="0">
                <a:solidFill>
                  <a:prstClr val="black"/>
                </a:solidFill>
                <a:cs typeface="Neo Sans Intel"/>
              </a:rPr>
              <a:t>SMI Handler writes result to a buffer at address passed in RBX…</a:t>
            </a:r>
          </a:p>
        </p:txBody>
      </p:sp>
      <p:sp>
        <p:nvSpPr>
          <p:cNvPr id="6" name="Curved Left Arrow 5"/>
          <p:cNvSpPr/>
          <p:nvPr/>
        </p:nvSpPr>
        <p:spPr>
          <a:xfrm>
            <a:off x="7366001" y="2471737"/>
            <a:ext cx="673100" cy="2586786"/>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657932" y="2602463"/>
            <a:ext cx="2189336"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657932" y="3094434"/>
            <a:ext cx="2189336" cy="432936"/>
            <a:chOff x="273667" y="1852570"/>
            <a:chExt cx="2189336" cy="432936"/>
          </a:xfrm>
        </p:grpSpPr>
        <p:sp>
          <p:nvSpPr>
            <p:cNvPr id="23" name="Rounded Rectangle 22"/>
            <p:cNvSpPr/>
            <p:nvPr/>
          </p:nvSpPr>
          <p:spPr>
            <a:xfrm>
              <a:off x="273667" y="1852570"/>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657932" y="3593976"/>
            <a:ext cx="2189336"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grpSp>
        <p:nvGrpSpPr>
          <p:cNvPr id="11" name="Group 10"/>
          <p:cNvGrpSpPr/>
          <p:nvPr/>
        </p:nvGrpSpPr>
        <p:grpSpPr>
          <a:xfrm>
            <a:off x="657932" y="4093518"/>
            <a:ext cx="2189336" cy="432936"/>
            <a:chOff x="273667" y="2851654"/>
            <a:chExt cx="2189336" cy="432936"/>
          </a:xfrm>
        </p:grpSpPr>
        <p:sp>
          <p:nvSpPr>
            <p:cNvPr id="19" name="Rounded Rectangle 18"/>
            <p:cNvSpPr/>
            <p:nvPr/>
          </p:nvSpPr>
          <p:spPr>
            <a:xfrm>
              <a:off x="273667" y="2851654"/>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10"/>
            <p:cNvSpPr/>
            <p:nvPr/>
          </p:nvSpPr>
          <p:spPr>
            <a:xfrm>
              <a:off x="286347" y="2864334"/>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RDX</a:t>
              </a:r>
            </a:p>
          </p:txBody>
        </p:sp>
      </p:grpSp>
      <p:grpSp>
        <p:nvGrpSpPr>
          <p:cNvPr id="12" name="Group 11"/>
          <p:cNvGrpSpPr/>
          <p:nvPr/>
        </p:nvGrpSpPr>
        <p:grpSpPr>
          <a:xfrm>
            <a:off x="657932" y="4593059"/>
            <a:ext cx="2189336" cy="432936"/>
            <a:chOff x="273667" y="3351195"/>
            <a:chExt cx="2189336" cy="432936"/>
          </a:xfrm>
        </p:grpSpPr>
        <p:sp>
          <p:nvSpPr>
            <p:cNvPr id="17" name="Rounded Rectangle 16"/>
            <p:cNvSpPr/>
            <p:nvPr/>
          </p:nvSpPr>
          <p:spPr>
            <a:xfrm>
              <a:off x="273667" y="3351195"/>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12"/>
            <p:cNvSpPr/>
            <p:nvPr/>
          </p:nvSpPr>
          <p:spPr>
            <a:xfrm>
              <a:off x="286347" y="3363875"/>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RSI</a:t>
              </a:r>
            </a:p>
          </p:txBody>
        </p:sp>
      </p:grpSp>
      <p:grpSp>
        <p:nvGrpSpPr>
          <p:cNvPr id="13" name="Group 12"/>
          <p:cNvGrpSpPr/>
          <p:nvPr/>
        </p:nvGrpSpPr>
        <p:grpSpPr>
          <a:xfrm>
            <a:off x="657932" y="5092601"/>
            <a:ext cx="2189336" cy="432936"/>
            <a:chOff x="273667" y="3850737"/>
            <a:chExt cx="2189336" cy="432936"/>
          </a:xfrm>
        </p:grpSpPr>
        <p:sp>
          <p:nvSpPr>
            <p:cNvPr id="14" name="Rounded Rectangle 13"/>
            <p:cNvSpPr/>
            <p:nvPr/>
          </p:nvSpPr>
          <p:spPr>
            <a:xfrm>
              <a:off x="273667" y="3850737"/>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ounded Rectangle 14"/>
            <p:cNvSpPr/>
            <p:nvPr/>
          </p:nvSpPr>
          <p:spPr>
            <a:xfrm>
              <a:off x="286347" y="3863417"/>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RDI</a:t>
              </a:r>
              <a:endParaRPr lang="en-US" sz="1600" dirty="0">
                <a:solidFill>
                  <a:prstClr val="white"/>
                </a:solidFill>
              </a:endParaRPr>
            </a:p>
          </p:txBody>
        </p:sp>
      </p:grpSp>
      <p:sp>
        <p:nvSpPr>
          <p:cNvPr id="27" name="Rounded Rectangle 26"/>
          <p:cNvSpPr/>
          <p:nvPr/>
        </p:nvSpPr>
        <p:spPr>
          <a:xfrm>
            <a:off x="4698420" y="4687616"/>
            <a:ext cx="2616801" cy="383607"/>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SMI handler specific structure</a:t>
            </a:r>
          </a:p>
        </p:txBody>
      </p:sp>
      <p:sp>
        <p:nvSpPr>
          <p:cNvPr id="7" name="Striped Right Arrow 6"/>
          <p:cNvSpPr/>
          <p:nvPr/>
        </p:nvSpPr>
        <p:spPr>
          <a:xfrm>
            <a:off x="3098800" y="2413000"/>
            <a:ext cx="1168908"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2292463">
            <a:off x="2487149" y="3997286"/>
            <a:ext cx="2447217" cy="307120"/>
          </a:xfrm>
          <a:prstGeom prst="rightArrow">
            <a:avLst>
              <a:gd name="adj1" fmla="val 50000"/>
              <a:gd name="adj2" fmla="val 11141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451653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Pointer Vulnerabilities</a:t>
            </a:r>
          </a:p>
        </p:txBody>
      </p:sp>
      <p:graphicFrame>
        <p:nvGraphicFramePr>
          <p:cNvPr id="4" name="Diagram 3"/>
          <p:cNvGraphicFramePr/>
          <p:nvPr>
            <p:extLst/>
          </p:nvPr>
        </p:nvGraphicFramePr>
        <p:xfrm>
          <a:off x="4340404" y="1085850"/>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853411"/>
            <a:ext cx="9116598" cy="461665"/>
          </a:xfrm>
          <a:prstGeom prst="rect">
            <a:avLst/>
          </a:prstGeom>
          <a:noFill/>
        </p:spPr>
        <p:txBody>
          <a:bodyPr wrap="none" rtlCol="0">
            <a:spAutoFit/>
          </a:bodyPr>
          <a:lstStyle/>
          <a:p>
            <a:r>
              <a:rPr lang="en-US" sz="2400" dirty="0">
                <a:solidFill>
                  <a:prstClr val="black"/>
                </a:solidFill>
                <a:cs typeface="Neo Sans Intel"/>
              </a:rPr>
              <a:t>Exploit tricks SMI handler to write to an address </a:t>
            </a:r>
            <a:r>
              <a:rPr lang="en-US" sz="2400" b="1" dirty="0">
                <a:solidFill>
                  <a:srgbClr val="FF0000"/>
                </a:solidFill>
                <a:cs typeface="Neo Sans Intel"/>
              </a:rPr>
              <a:t>inside SMRAM</a:t>
            </a:r>
          </a:p>
        </p:txBody>
      </p:sp>
      <p:sp>
        <p:nvSpPr>
          <p:cNvPr id="6" name="Curved Left Arrow 5"/>
          <p:cNvSpPr/>
          <p:nvPr/>
        </p:nvSpPr>
        <p:spPr>
          <a:xfrm>
            <a:off x="7366001" y="2471737"/>
            <a:ext cx="673100" cy="1020763"/>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657932" y="2602463"/>
            <a:ext cx="2189336"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657932" y="3094434"/>
            <a:ext cx="2189336" cy="432936"/>
            <a:chOff x="273667" y="1852570"/>
            <a:chExt cx="2189336" cy="432936"/>
          </a:xfrm>
          <a:solidFill>
            <a:srgbClr val="FF0000"/>
          </a:solidFill>
        </p:grpSpPr>
        <p:sp>
          <p:nvSpPr>
            <p:cNvPr id="23" name="Rounded Rectangle 22"/>
            <p:cNvSpPr/>
            <p:nvPr/>
          </p:nvSpPr>
          <p:spPr>
            <a:xfrm>
              <a:off x="273667" y="1852570"/>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657932" y="3593976"/>
            <a:ext cx="2189336"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grpSp>
        <p:nvGrpSpPr>
          <p:cNvPr id="11" name="Group 10"/>
          <p:cNvGrpSpPr/>
          <p:nvPr/>
        </p:nvGrpSpPr>
        <p:grpSpPr>
          <a:xfrm>
            <a:off x="657932" y="4093518"/>
            <a:ext cx="2189336" cy="432936"/>
            <a:chOff x="273667" y="2851654"/>
            <a:chExt cx="2189336" cy="432936"/>
          </a:xfrm>
        </p:grpSpPr>
        <p:sp>
          <p:nvSpPr>
            <p:cNvPr id="19" name="Rounded Rectangle 18"/>
            <p:cNvSpPr/>
            <p:nvPr/>
          </p:nvSpPr>
          <p:spPr>
            <a:xfrm>
              <a:off x="273667" y="2851654"/>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10"/>
            <p:cNvSpPr/>
            <p:nvPr/>
          </p:nvSpPr>
          <p:spPr>
            <a:xfrm>
              <a:off x="286347" y="2864334"/>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RDX</a:t>
              </a:r>
            </a:p>
          </p:txBody>
        </p:sp>
      </p:grpSp>
      <p:grpSp>
        <p:nvGrpSpPr>
          <p:cNvPr id="12" name="Group 11"/>
          <p:cNvGrpSpPr/>
          <p:nvPr/>
        </p:nvGrpSpPr>
        <p:grpSpPr>
          <a:xfrm>
            <a:off x="657932" y="4593059"/>
            <a:ext cx="2189336" cy="432936"/>
            <a:chOff x="273667" y="3351195"/>
            <a:chExt cx="2189336" cy="432936"/>
          </a:xfrm>
        </p:grpSpPr>
        <p:sp>
          <p:nvSpPr>
            <p:cNvPr id="17" name="Rounded Rectangle 16"/>
            <p:cNvSpPr/>
            <p:nvPr/>
          </p:nvSpPr>
          <p:spPr>
            <a:xfrm>
              <a:off x="273667" y="3351195"/>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12"/>
            <p:cNvSpPr/>
            <p:nvPr/>
          </p:nvSpPr>
          <p:spPr>
            <a:xfrm>
              <a:off x="286347" y="3363875"/>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RSI</a:t>
              </a:r>
            </a:p>
          </p:txBody>
        </p:sp>
      </p:grpSp>
      <p:grpSp>
        <p:nvGrpSpPr>
          <p:cNvPr id="13" name="Group 12"/>
          <p:cNvGrpSpPr/>
          <p:nvPr/>
        </p:nvGrpSpPr>
        <p:grpSpPr>
          <a:xfrm>
            <a:off x="657932" y="5092601"/>
            <a:ext cx="2189336" cy="432936"/>
            <a:chOff x="273667" y="3850737"/>
            <a:chExt cx="2189336" cy="432936"/>
          </a:xfrm>
        </p:grpSpPr>
        <p:sp>
          <p:nvSpPr>
            <p:cNvPr id="14" name="Rounded Rectangle 13"/>
            <p:cNvSpPr/>
            <p:nvPr/>
          </p:nvSpPr>
          <p:spPr>
            <a:xfrm>
              <a:off x="273667" y="3850737"/>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ounded Rectangle 14"/>
            <p:cNvSpPr/>
            <p:nvPr/>
          </p:nvSpPr>
          <p:spPr>
            <a:xfrm>
              <a:off x="286347" y="3863417"/>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RDI</a:t>
              </a:r>
              <a:endParaRPr lang="en-US" sz="1600" dirty="0">
                <a:solidFill>
                  <a:prstClr val="white"/>
                </a:solidFill>
              </a:endParaRPr>
            </a:p>
          </p:txBody>
        </p:sp>
      </p:grpSp>
      <p:sp>
        <p:nvSpPr>
          <p:cNvPr id="27" name="Rounded Rectangle 26"/>
          <p:cNvSpPr/>
          <p:nvPr/>
        </p:nvSpPr>
        <p:spPr>
          <a:xfrm>
            <a:off x="4698420" y="3112816"/>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Fake structure inside SMRAM</a:t>
            </a:r>
          </a:p>
        </p:txBody>
      </p:sp>
      <p:sp>
        <p:nvSpPr>
          <p:cNvPr id="7" name="Striped Right Arrow 6"/>
          <p:cNvSpPr/>
          <p:nvPr/>
        </p:nvSpPr>
        <p:spPr>
          <a:xfrm>
            <a:off x="3098800" y="2413000"/>
            <a:ext cx="1168908"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a:off x="2872668" y="3184486"/>
            <a:ext cx="1813052" cy="307120"/>
          </a:xfrm>
          <a:prstGeom prst="rightArrow">
            <a:avLst>
              <a:gd name="adj1" fmla="val 50000"/>
              <a:gd name="adj2" fmla="val 11141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09332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can exploit overwrite in SMRAM?</a:t>
            </a:r>
          </a:p>
        </p:txBody>
      </p:sp>
      <p:sp>
        <p:nvSpPr>
          <p:cNvPr id="3" name="Content Placeholder 2"/>
          <p:cNvSpPr>
            <a:spLocks noGrp="1"/>
          </p:cNvSpPr>
          <p:nvPr>
            <p:ph idx="1"/>
          </p:nvPr>
        </p:nvSpPr>
        <p:spPr>
          <a:xfrm>
            <a:off x="457200" y="1066800"/>
            <a:ext cx="8229600" cy="5158531"/>
          </a:xfrm>
        </p:spPr>
        <p:txBody>
          <a:bodyPr>
            <a:normAutofit lnSpcReduction="10000"/>
          </a:bodyPr>
          <a:lstStyle/>
          <a:p>
            <a:pPr marL="342900" indent="-342900">
              <a:buFont typeface="Arial" panose="020B0604020202020204" pitchFamily="34" charset="0"/>
              <a:buChar char="•"/>
            </a:pPr>
            <a:r>
              <a:rPr lang="en-US" dirty="0">
                <a:latin typeface="+mn-lt"/>
              </a:rPr>
              <a:t>Depending on the vulnerability, caller may control address to write, the value written, or both. </a:t>
            </a:r>
          </a:p>
          <a:p>
            <a:pPr marL="342900" indent="-342900">
              <a:buFont typeface="Arial" panose="020B0604020202020204" pitchFamily="34" charset="0"/>
              <a:buChar char="•"/>
            </a:pPr>
            <a:r>
              <a:rPr lang="en-US" dirty="0">
                <a:latin typeface="+mn-lt"/>
              </a:rPr>
              <a:t>Often the caller controls the address (and knows offset off of the address) but doesn’t completely control  the values written to the address by the SMI handler</a:t>
            </a:r>
          </a:p>
          <a:p>
            <a:pPr marL="342900" indent="-342900">
              <a:buFont typeface="Arial" panose="020B0604020202020204" pitchFamily="34" charset="0"/>
              <a:buChar char="•"/>
            </a:pPr>
            <a:r>
              <a:rPr lang="en-US" dirty="0">
                <a:latin typeface="+mn-lt"/>
              </a:rPr>
              <a:t>What can an exploit overwrite in SMRAM without crashing?</a:t>
            </a:r>
          </a:p>
          <a:p>
            <a:pPr marL="914400" lvl="2" indent="-342900"/>
            <a:r>
              <a:rPr lang="en-US" dirty="0">
                <a:latin typeface="+mn-lt"/>
              </a:rPr>
              <a:t>SMI entry point at </a:t>
            </a:r>
            <a:r>
              <a:rPr lang="en-US" b="1" dirty="0">
                <a:latin typeface="Courier New" panose="02070309020205020404" pitchFamily="49" charset="0"/>
                <a:cs typeface="Courier New" panose="02070309020205020404" pitchFamily="49" charset="0"/>
              </a:rPr>
              <a:t>SMBASE + 8000h</a:t>
            </a:r>
          </a:p>
          <a:p>
            <a:pPr marL="914400" lvl="2" indent="-342900"/>
            <a:r>
              <a:rPr lang="en-US" dirty="0">
                <a:latin typeface="+mn-lt"/>
              </a:rPr>
              <a:t>Internal SMI handler’s state/flags inside SMRAM</a:t>
            </a:r>
          </a:p>
          <a:p>
            <a:pPr marL="914400" lvl="2" indent="-342900"/>
            <a:r>
              <a:rPr lang="en-US" dirty="0">
                <a:latin typeface="+mn-lt"/>
              </a:rPr>
              <a:t>Contents of SMM state save area (registers)</a:t>
            </a:r>
          </a:p>
          <a:p>
            <a:pPr marL="342900" indent="-342900">
              <a:buFont typeface="Arial" panose="020B0604020202020204" pitchFamily="34" charset="0"/>
              <a:buChar char="•"/>
            </a:pPr>
            <a:r>
              <a:rPr lang="en-US" dirty="0">
                <a:latin typeface="+mn-lt"/>
              </a:rPr>
              <a:t>Current value of </a:t>
            </a:r>
            <a:r>
              <a:rPr lang="en-US" b="1" dirty="0">
                <a:latin typeface="Courier New" panose="02070309020205020404" pitchFamily="49" charset="0"/>
                <a:cs typeface="Courier New" panose="02070309020205020404" pitchFamily="49" charset="0"/>
              </a:rPr>
              <a:t>SMBASE</a:t>
            </a:r>
            <a:r>
              <a:rPr lang="en-US" dirty="0">
                <a:latin typeface="+mn-lt"/>
              </a:rPr>
              <a:t> MSR is also saved in SMM state save at </a:t>
            </a:r>
            <a:r>
              <a:rPr lang="en-US" b="1" dirty="0">
                <a:latin typeface="Courier New" panose="02070309020205020404" pitchFamily="49" charset="0"/>
                <a:cs typeface="Courier New" panose="02070309020205020404" pitchFamily="49" charset="0"/>
              </a:rPr>
              <a:t>SMBASE + FEF8h</a:t>
            </a:r>
            <a:r>
              <a:rPr lang="en-US" dirty="0">
                <a:latin typeface="+mn-lt"/>
              </a:rPr>
              <a:t> area by CPU upon SMI</a:t>
            </a:r>
          </a:p>
          <a:p>
            <a:pPr marL="342900" indent="-342900">
              <a:buFont typeface="Arial" panose="020B0604020202020204" pitchFamily="34" charset="0"/>
              <a:buChar char="•"/>
            </a:pPr>
            <a:r>
              <a:rPr lang="en-US" dirty="0">
                <a:latin typeface="+mn-lt"/>
              </a:rPr>
              <a:t>Saved value of </a:t>
            </a:r>
            <a:r>
              <a:rPr lang="en-US" b="1" dirty="0">
                <a:latin typeface="Courier New" panose="02070309020205020404" pitchFamily="49" charset="0"/>
                <a:cs typeface="Courier New" panose="02070309020205020404" pitchFamily="49" charset="0"/>
              </a:rPr>
              <a:t>SMBASE</a:t>
            </a:r>
            <a:r>
              <a:rPr lang="en-US" dirty="0">
                <a:latin typeface="+mn-lt"/>
              </a:rPr>
              <a:t> is restored upon executing RSM</a:t>
            </a:r>
          </a:p>
          <a:p>
            <a:pPr marL="342900" indent="-342900">
              <a:buFont typeface="Arial" panose="020B0604020202020204" pitchFamily="34" charset="0"/>
              <a:buChar char="•"/>
            </a:pPr>
            <a:r>
              <a:rPr lang="en-US" b="1" dirty="0">
                <a:solidFill>
                  <a:srgbClr val="FF0000"/>
                </a:solidFill>
                <a:latin typeface="+mn-lt"/>
              </a:rPr>
              <a:t>Exploit can relocate SMRAM!</a:t>
            </a:r>
            <a:r>
              <a:rPr lang="en-US" dirty="0">
                <a:latin typeface="+mn-lt"/>
              </a:rPr>
              <a:t> Overwrite saved </a:t>
            </a:r>
            <a:r>
              <a:rPr lang="en-US" b="1" dirty="0">
                <a:latin typeface="Courier New" panose="02070309020205020404" pitchFamily="49" charset="0"/>
                <a:cs typeface="Courier New" panose="02070309020205020404" pitchFamily="49" charset="0"/>
              </a:rPr>
              <a:t>SMBASE</a:t>
            </a:r>
            <a:r>
              <a:rPr lang="en-US" dirty="0">
                <a:latin typeface="+mn-lt"/>
              </a:rPr>
              <a:t> to relocate SMRAM to unprotected memory location on next SMI</a:t>
            </a:r>
          </a:p>
          <a:p>
            <a:pPr marL="682625" lvl="1" indent="-457200">
              <a:buAutoNum type="arabicPeriod"/>
            </a:pPr>
            <a:endParaRPr lang="en-US" dirty="0">
              <a:latin typeface="+mn-lt"/>
            </a:endParaRPr>
          </a:p>
        </p:txBody>
      </p:sp>
    </p:spTree>
    <p:extLst>
      <p:ext uri="{BB962C8B-B14F-4D97-AF65-F5344CB8AC3E}">
        <p14:creationId xmlns:p14="http://schemas.microsoft.com/office/powerpoint/2010/main" val="3817087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exploit know where to write?</a:t>
            </a:r>
          </a:p>
        </p:txBody>
      </p:sp>
      <p:sp>
        <p:nvSpPr>
          <p:cNvPr id="3" name="Content Placeholder 2"/>
          <p:cNvSpPr>
            <a:spLocks noGrp="1"/>
          </p:cNvSpPr>
          <p:nvPr>
            <p:ph idx="1"/>
          </p:nvPr>
        </p:nvSpPr>
        <p:spPr>
          <a:xfrm>
            <a:off x="457199" y="1233194"/>
            <a:ext cx="8461717" cy="5348080"/>
          </a:xfrm>
        </p:spPr>
        <p:txBody>
          <a:bodyPr>
            <a:normAutofit fontScale="92500"/>
          </a:bodyPr>
          <a:lstStyle/>
          <a:p>
            <a:pPr algn="ctr"/>
            <a:r>
              <a:rPr lang="en-US" b="1" dirty="0">
                <a:solidFill>
                  <a:schemeClr val="tx2"/>
                </a:solidFill>
              </a:rPr>
              <a:t>Exploit needs to know location of saved SMBASE</a:t>
            </a:r>
          </a:p>
          <a:p>
            <a:pPr marL="457200" indent="-457200">
              <a:buFont typeface="+mj-lt"/>
              <a:buAutoNum type="arabicPeriod"/>
            </a:pPr>
            <a:r>
              <a:rPr lang="en-US" b="1" dirty="0"/>
              <a:t>Dump </a:t>
            </a:r>
            <a:r>
              <a:rPr lang="en-US" dirty="0"/>
              <a:t>contents of </a:t>
            </a:r>
            <a:r>
              <a:rPr lang="en-US" b="1" dirty="0"/>
              <a:t>SMRAM</a:t>
            </a:r>
            <a:endParaRPr lang="en-US" dirty="0"/>
          </a:p>
          <a:p>
            <a:pPr marL="682625" lvl="1" indent="-457200">
              <a:lnSpc>
                <a:spcPct val="120000"/>
              </a:lnSpc>
              <a:spcBef>
                <a:spcPts val="0"/>
              </a:spcBef>
              <a:buFont typeface="Arial" panose="020B0604020202020204" pitchFamily="34" charset="0"/>
              <a:buChar char="•"/>
            </a:pPr>
            <a:r>
              <a:rPr lang="en-US" dirty="0"/>
              <a:t>Use another vulnerability (e.g. S3 boot script) to disable SMRAM protections and use DMA or graphics to read SMRAM</a:t>
            </a:r>
          </a:p>
          <a:p>
            <a:pPr marL="682625" lvl="1" indent="-457200">
              <a:lnSpc>
                <a:spcPct val="120000"/>
              </a:lnSpc>
              <a:spcBef>
                <a:spcPts val="0"/>
              </a:spcBef>
              <a:buFont typeface="Arial" panose="020B0604020202020204" pitchFamily="34" charset="0"/>
              <a:buChar char="•"/>
            </a:pPr>
            <a:r>
              <a:rPr lang="en-US" dirty="0"/>
              <a:t>Dump SPI flash contents, extract DXE SMM binaries and find SMRAM </a:t>
            </a:r>
            <a:r>
              <a:rPr lang="en-US" dirty="0" err="1"/>
              <a:t>Init</a:t>
            </a:r>
            <a:r>
              <a:rPr lang="en-US" dirty="0"/>
              <a:t> there</a:t>
            </a:r>
          </a:p>
          <a:p>
            <a:pPr marL="682625" lvl="1" indent="-457200">
              <a:lnSpc>
                <a:spcPct val="120000"/>
              </a:lnSpc>
              <a:spcBef>
                <a:spcPts val="0"/>
              </a:spcBef>
              <a:buFont typeface="Arial" panose="020B0604020202020204" pitchFamily="34" charset="0"/>
              <a:buChar char="•"/>
            </a:pPr>
            <a:r>
              <a:rPr lang="en-US" dirty="0"/>
              <a:t>Use similar SMI pointer read/write vulnerability</a:t>
            </a:r>
          </a:p>
          <a:p>
            <a:pPr marL="682625" lvl="1" indent="-457200">
              <a:lnSpc>
                <a:spcPct val="120000"/>
              </a:lnSpc>
              <a:spcBef>
                <a:spcPts val="0"/>
              </a:spcBef>
              <a:buFont typeface="Arial" panose="020B0604020202020204" pitchFamily="34" charset="0"/>
              <a:buChar char="•"/>
            </a:pPr>
            <a:r>
              <a:rPr lang="en-US" dirty="0"/>
              <a:t>Use hardware ITP offline</a:t>
            </a:r>
          </a:p>
          <a:p>
            <a:pPr marL="457200" indent="-457200">
              <a:buFont typeface="+mj-lt"/>
              <a:buAutoNum type="arabicPeriod"/>
            </a:pPr>
            <a:r>
              <a:rPr lang="en-US" b="1" dirty="0"/>
              <a:t>Find SMM state save area</a:t>
            </a:r>
            <a:r>
              <a:rPr lang="en-US" dirty="0"/>
              <a:t> for each logical CPU</a:t>
            </a:r>
          </a:p>
          <a:p>
            <a:pPr marL="682625" lvl="1" indent="-457200">
              <a:lnSpc>
                <a:spcPct val="120000"/>
              </a:lnSpc>
              <a:spcBef>
                <a:spcPts val="0"/>
              </a:spcBef>
              <a:buFont typeface="Arial" panose="020B0604020202020204" pitchFamily="34" charset="0"/>
              <a:buChar char="•"/>
            </a:pPr>
            <a:r>
              <a:rPr lang="en-US" dirty="0"/>
              <a:t>SMM state save is at </a:t>
            </a:r>
            <a:r>
              <a:rPr lang="en-US" b="1" dirty="0">
                <a:latin typeface="Courier New" panose="02070309020205020404" pitchFamily="49" charset="0"/>
                <a:cs typeface="Courier New" panose="02070309020205020404" pitchFamily="49" charset="0"/>
              </a:rPr>
              <a:t>SMBASE + FC00h</a:t>
            </a:r>
            <a:r>
              <a:rPr lang="en-US" dirty="0"/>
              <a:t> but </a:t>
            </a:r>
            <a:r>
              <a:rPr lang="en-US" b="1" dirty="0">
                <a:latin typeface="Courier New" panose="02070309020205020404" pitchFamily="49" charset="0"/>
                <a:cs typeface="Courier New" panose="02070309020205020404" pitchFamily="49" charset="0"/>
              </a:rPr>
              <a:t>SMBASE</a:t>
            </a:r>
            <a:r>
              <a:rPr lang="en-US" dirty="0"/>
              <a:t> is different per CPU thread and per BIOS and some offset of </a:t>
            </a:r>
            <a:r>
              <a:rPr lang="en-US" b="1" dirty="0">
                <a:latin typeface="Courier New" panose="02070309020205020404" pitchFamily="49" charset="0"/>
                <a:cs typeface="Courier New" panose="02070309020205020404" pitchFamily="49" charset="0"/>
              </a:rPr>
              <a:t>TSEG/SMRR</a:t>
            </a:r>
            <a:r>
              <a:rPr lang="en-US" dirty="0"/>
              <a:t> base</a:t>
            </a:r>
          </a:p>
          <a:p>
            <a:pPr marL="682625" lvl="1" indent="-457200">
              <a:lnSpc>
                <a:spcPct val="120000"/>
              </a:lnSpc>
              <a:spcBef>
                <a:spcPts val="0"/>
              </a:spcBef>
              <a:buFont typeface="Arial" panose="020B0604020202020204" pitchFamily="34" charset="0"/>
              <a:buChar char="•"/>
            </a:pPr>
            <a:r>
              <a:rPr lang="en-US" dirty="0"/>
              <a:t>Find SMI entry point (@ </a:t>
            </a:r>
            <a:r>
              <a:rPr lang="en-US" b="1" dirty="0">
                <a:latin typeface="Courier New" panose="02070309020205020404" pitchFamily="49" charset="0"/>
                <a:cs typeface="Courier New" panose="02070309020205020404" pitchFamily="49" charset="0"/>
              </a:rPr>
              <a:t>SMBASE + 8000h</a:t>
            </a:r>
            <a:r>
              <a:rPr lang="en-US" dirty="0"/>
              <a:t>)</a:t>
            </a:r>
          </a:p>
          <a:p>
            <a:pPr marL="682625" lvl="1" indent="-457200">
              <a:lnSpc>
                <a:spcPct val="120000"/>
              </a:lnSpc>
              <a:spcBef>
                <a:spcPts val="0"/>
              </a:spcBef>
              <a:buFont typeface="Arial" panose="020B0604020202020204" pitchFamily="34" charset="0"/>
              <a:buChar char="•"/>
            </a:pPr>
            <a:r>
              <a:rPr lang="en-US" dirty="0"/>
              <a:t>Exploit can guess several locations of </a:t>
            </a:r>
            <a:r>
              <a:rPr lang="en-US" b="1" dirty="0">
                <a:latin typeface="Courier New" panose="02070309020205020404" pitchFamily="49" charset="0"/>
                <a:cs typeface="Courier New" panose="02070309020205020404" pitchFamily="49" charset="0"/>
              </a:rPr>
              <a:t>SMBASE</a:t>
            </a:r>
            <a:r>
              <a:rPr lang="en-US" dirty="0"/>
              <a:t> (</a:t>
            </a:r>
            <a:r>
              <a:rPr lang="en-US" b="1" dirty="0">
                <a:latin typeface="Courier New" panose="02070309020205020404" pitchFamily="49" charset="0"/>
                <a:cs typeface="Courier New" panose="02070309020205020404" pitchFamily="49" charset="0"/>
              </a:rPr>
              <a:t>SMRR_PHYSBASE = SMBASE</a:t>
            </a:r>
            <a:r>
              <a:rPr lang="en-US" dirty="0"/>
              <a:t> or SMM entry point, blind iteration through all offsets within SMRAM as potential saved </a:t>
            </a:r>
            <a:r>
              <a:rPr lang="en-US" b="1" dirty="0">
                <a:latin typeface="Courier New" panose="02070309020205020404" pitchFamily="49" charset="0"/>
                <a:cs typeface="Courier New" panose="02070309020205020404" pitchFamily="49" charset="0"/>
              </a:rPr>
              <a:t>SMBASE</a:t>
            </a:r>
            <a:r>
              <a:rPr lang="en-US" dirty="0"/>
              <a:t> value)</a:t>
            </a:r>
          </a:p>
          <a:p>
            <a:pPr marL="682625" lvl="1" indent="-457200">
              <a:lnSpc>
                <a:spcPct val="120000"/>
              </a:lnSpc>
              <a:spcBef>
                <a:spcPts val="0"/>
              </a:spcBef>
              <a:buFont typeface="Arial" panose="020B0604020202020204" pitchFamily="34" charset="0"/>
              <a:buChar char="•"/>
            </a:pPr>
            <a:r>
              <a:rPr lang="en-US" dirty="0"/>
              <a:t>Or exploit can invoke SMI handler with known values in GPRs, then find where they are saved in SMRAM</a:t>
            </a:r>
          </a:p>
        </p:txBody>
      </p:sp>
    </p:spTree>
    <p:extLst>
      <p:ext uri="{BB962C8B-B14F-4D97-AF65-F5344CB8AC3E}">
        <p14:creationId xmlns:p14="http://schemas.microsoft.com/office/powerpoint/2010/main" val="2442339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709718"/>
            <a:ext cx="8739255"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CPU stores current value of SMBASE in SMM save state area on SMI and restores it on RSM</a:t>
            </a:r>
          </a:p>
        </p:txBody>
      </p:sp>
      <p:sp>
        <p:nvSpPr>
          <p:cNvPr id="6" name="Curved Left Arrow 5"/>
          <p:cNvSpPr/>
          <p:nvPr/>
        </p:nvSpPr>
        <p:spPr>
          <a:xfrm>
            <a:off x="6443432" y="3164173"/>
            <a:ext cx="673100" cy="181814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470259" y="1930915"/>
            <a:ext cx="1854489"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470259" y="2422886"/>
            <a:ext cx="1854489" cy="432936"/>
            <a:chOff x="273667" y="1852570"/>
            <a:chExt cx="2189336" cy="432936"/>
          </a:xfrm>
        </p:grpSpPr>
        <p:sp>
          <p:nvSpPr>
            <p:cNvPr id="23" name="Rounded Rectangle 22"/>
            <p:cNvSpPr/>
            <p:nvPr/>
          </p:nvSpPr>
          <p:spPr>
            <a:xfrm>
              <a:off x="273667" y="1852570"/>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470259" y="2922428"/>
            <a:ext cx="1854489"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sp>
        <p:nvSpPr>
          <p:cNvPr id="27" name="Rounded Rectangle 26"/>
          <p:cNvSpPr/>
          <p:nvPr/>
        </p:nvSpPr>
        <p:spPr>
          <a:xfrm>
            <a:off x="3727024" y="4617862"/>
            <a:ext cx="2616801" cy="383607"/>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SMI handler specific structure</a:t>
            </a:r>
          </a:p>
        </p:txBody>
      </p:sp>
      <p:sp>
        <p:nvSpPr>
          <p:cNvPr id="7" name="Striped Right Arrow 6"/>
          <p:cNvSpPr/>
          <p:nvPr/>
        </p:nvSpPr>
        <p:spPr>
          <a:xfrm>
            <a:off x="2387108" y="16484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3046838">
            <a:off x="1752267" y="3459901"/>
            <a:ext cx="2409638" cy="219855"/>
          </a:xfrm>
          <a:prstGeom prst="rightArrow">
            <a:avLst>
              <a:gd name="adj1" fmla="val 50000"/>
              <a:gd name="adj2" fmla="val 11141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1" name="TextBox 30"/>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2" name="Rounded Rectangle 3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0" name="TextBox 29"/>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245582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6" y="5648513"/>
            <a:ext cx="90027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prepares fake SMRAM with fake SMI handler outside of SMRAM</a:t>
            </a:r>
          </a:p>
        </p:txBody>
      </p:sp>
      <p:sp>
        <p:nvSpPr>
          <p:cNvPr id="27" name="Rounded Rectangle 26"/>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2" name="Rounded Rectangle 3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3" name="TextBox 32"/>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12" name="TextBox 11"/>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4218187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26839"/>
            <a:ext cx="917253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triggers SMI w/ RBX pointing to saved SMBASE address in SMRAM</a:t>
            </a:r>
          </a:p>
          <a:p>
            <a:pPr marL="342900" indent="-342900">
              <a:buFont typeface="Arial" panose="020B0604020202020204" pitchFamily="34" charset="0"/>
              <a:buChar char="•"/>
            </a:pPr>
            <a:r>
              <a:rPr lang="en-US" sz="2000" dirty="0">
                <a:solidFill>
                  <a:prstClr val="black"/>
                </a:solidFill>
                <a:cs typeface="Neo Sans Intel"/>
              </a:rPr>
              <a:t>SMI handler overwrites saved SMBASE on exploit’s behalf with address of fake SMI handler outside of SMRAM (e.g. 0 PA)</a:t>
            </a:r>
          </a:p>
        </p:txBody>
      </p:sp>
      <p:sp>
        <p:nvSpPr>
          <p:cNvPr id="6" name="Curved Left Arrow 5"/>
          <p:cNvSpPr/>
          <p:nvPr/>
        </p:nvSpPr>
        <p:spPr>
          <a:xfrm flipV="1">
            <a:off x="6443432" y="2351172"/>
            <a:ext cx="490768" cy="8130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470259" y="1930915"/>
            <a:ext cx="1854489"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470259" y="2422886"/>
            <a:ext cx="1854489" cy="432936"/>
            <a:chOff x="273667" y="1852570"/>
            <a:chExt cx="2189336" cy="432936"/>
          </a:xfrm>
          <a:solidFill>
            <a:srgbClr val="FF0000"/>
          </a:solidFill>
        </p:grpSpPr>
        <p:sp>
          <p:nvSpPr>
            <p:cNvPr id="23" name="Rounded Rectangle 22"/>
            <p:cNvSpPr/>
            <p:nvPr/>
          </p:nvSpPr>
          <p:spPr>
            <a:xfrm>
              <a:off x="273667" y="1852570"/>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470259" y="2922428"/>
            <a:ext cx="1854489"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sp>
        <p:nvSpPr>
          <p:cNvPr id="7" name="Striped Right Arrow 6"/>
          <p:cNvSpPr/>
          <p:nvPr/>
        </p:nvSpPr>
        <p:spPr>
          <a:xfrm>
            <a:off x="2387108" y="16484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21265399">
            <a:off x="2360581" y="2513852"/>
            <a:ext cx="1351697" cy="263326"/>
          </a:xfrm>
          <a:prstGeom prst="rightArrow">
            <a:avLst>
              <a:gd name="adj1" fmla="val 50000"/>
              <a:gd name="adj2" fmla="val 11141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cxnSp>
        <p:nvCxnSpPr>
          <p:cNvPr id="12" name="Curved Connector 11"/>
          <p:cNvCxnSpPr>
            <a:endCxn id="32" idx="1"/>
          </p:cNvCxnSpPr>
          <p:nvPr/>
        </p:nvCxnSpPr>
        <p:spPr>
          <a:xfrm rot="10800000" flipV="1">
            <a:off x="3727025" y="2376866"/>
            <a:ext cx="13063" cy="2393472"/>
          </a:xfrm>
          <a:prstGeom prst="curvedConnector3">
            <a:avLst>
              <a:gd name="adj1" fmla="val 184998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790887" y="1992556"/>
            <a:ext cx="2508313" cy="64161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5" name="TextBox 34"/>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6" name="TextBox 35"/>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2689701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triggers another SMI</a:t>
            </a:r>
          </a:p>
          <a:p>
            <a:pPr marL="342900" indent="-342900">
              <a:buFont typeface="Arial" panose="020B0604020202020204" pitchFamily="34" charset="0"/>
              <a:buChar char="•"/>
            </a:pPr>
            <a:r>
              <a:rPr lang="en-US" sz="2000" dirty="0">
                <a:solidFill>
                  <a:prstClr val="black"/>
                </a:solidFill>
                <a:cs typeface="Neo Sans Intel"/>
              </a:rPr>
              <a:t>CPU executes fake SMI handler at new entry point outside of original protected SMRAM because SMBASE location changed</a:t>
            </a:r>
          </a:p>
        </p:txBody>
      </p:sp>
      <p:sp>
        <p:nvSpPr>
          <p:cNvPr id="7" name="Striped Right Arrow 6"/>
          <p:cNvSpPr/>
          <p:nvPr/>
        </p:nvSpPr>
        <p:spPr>
          <a:xfrm>
            <a:off x="2387108" y="38582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cxnSp>
        <p:nvCxnSpPr>
          <p:cNvPr id="28" name="Straight Connector 27"/>
          <p:cNvCxnSpPr/>
          <p:nvPr/>
        </p:nvCxnSpPr>
        <p:spPr>
          <a:xfrm flipH="1">
            <a:off x="3692733" y="50097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4820196"/>
            <a:ext cx="1294936" cy="400110"/>
          </a:xfrm>
          <a:prstGeom prst="rect">
            <a:avLst/>
          </a:prstGeom>
          <a:noFill/>
        </p:spPr>
        <p:txBody>
          <a:bodyPr wrap="square" rtlCol="0">
            <a:spAutoFit/>
          </a:bodyPr>
          <a:lstStyle/>
          <a:p>
            <a:r>
              <a:rPr lang="en-US" sz="2000" dirty="0">
                <a:solidFill>
                  <a:srgbClr val="FF0000"/>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sp>
        <p:nvSpPr>
          <p:cNvPr id="27" name="Rounded Rectangle 26"/>
          <p:cNvSpPr/>
          <p:nvPr/>
        </p:nvSpPr>
        <p:spPr>
          <a:xfrm>
            <a:off x="3790887" y="1992556"/>
            <a:ext cx="2508313" cy="64161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0" name="TextBox 29"/>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4" name="TextBox 33"/>
          <p:cNvSpPr txBox="1"/>
          <p:nvPr/>
        </p:nvSpPr>
        <p:spPr>
          <a:xfrm>
            <a:off x="6835067" y="4517972"/>
            <a:ext cx="2302253" cy="369332"/>
          </a:xfrm>
          <a:prstGeom prst="rect">
            <a:avLst/>
          </a:prstGeom>
          <a:noFill/>
        </p:spPr>
        <p:txBody>
          <a:bodyPr wrap="square" rtlCol="0">
            <a:spAutoFit/>
          </a:bodyPr>
          <a:lstStyle/>
          <a:p>
            <a:r>
              <a:rPr lang="en-US" dirty="0">
                <a:solidFill>
                  <a:srgbClr val="FF0000"/>
                </a:solidFill>
                <a:cs typeface="Neo Sans Intel"/>
              </a:rPr>
              <a:t>New SMI Entry Point</a:t>
            </a:r>
          </a:p>
        </p:txBody>
      </p:sp>
    </p:spTree>
    <p:extLst>
      <p:ext uri="{BB962C8B-B14F-4D97-AF65-F5344CB8AC3E}">
        <p14:creationId xmlns:p14="http://schemas.microsoft.com/office/powerpoint/2010/main" val="200959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800" dirty="0"/>
              <a:t>HW protection of FW in ROM</a:t>
            </a:r>
            <a:endParaRPr lang="en-US" sz="2800" b="0" dirty="0"/>
          </a:p>
        </p:txBody>
      </p:sp>
      <p:pic>
        <p:nvPicPr>
          <p:cNvPr id="10" name="Content Placeholder 9" descr="pyshell_common.bios_wp2.png"/>
          <p:cNvPicPr>
            <a:picLocks noGrp="1" noChangeAspect="1"/>
          </p:cNvPicPr>
          <p:nvPr>
            <p:ph idx="1"/>
          </p:nvPr>
        </p:nvPicPr>
        <p:blipFill>
          <a:blip r:embed="rId3" cstate="print"/>
          <a:stretch>
            <a:fillRect/>
          </a:stretch>
        </p:blipFill>
        <p:spPr>
          <a:xfrm>
            <a:off x="-33264" y="2186938"/>
            <a:ext cx="9105253" cy="3909062"/>
          </a:xfrm>
        </p:spPr>
      </p:pic>
      <p:sp>
        <p:nvSpPr>
          <p:cNvPr id="6" name="Rectangle 5"/>
          <p:cNvSpPr/>
          <p:nvPr/>
        </p:nvSpPr>
        <p:spPr>
          <a:xfrm>
            <a:off x="457200" y="1524000"/>
            <a:ext cx="5836854" cy="369332"/>
          </a:xfrm>
          <a:prstGeom prst="rect">
            <a:avLst/>
          </a:prstGeom>
        </p:spPr>
        <p:txBody>
          <a:bodyPr wrap="none">
            <a:spAutoFit/>
          </a:bodyPr>
          <a:lstStyle/>
          <a:p>
            <a:r>
              <a:rPr lang="en-US" b="1" dirty="0">
                <a:solidFill>
                  <a:srgbClr val="53565A"/>
                </a:solidFill>
                <a:latin typeface="Courier New" pitchFamily="49" charset="0"/>
                <a:cs typeface="Courier New" pitchFamily="49" charset="0"/>
              </a:rPr>
              <a:t># chipsec_main.py --module </a:t>
            </a:r>
            <a:r>
              <a:rPr lang="en-US" b="1" dirty="0" err="1">
                <a:solidFill>
                  <a:srgbClr val="53565A"/>
                </a:solidFill>
                <a:latin typeface="Courier New" pitchFamily="49" charset="0"/>
                <a:cs typeface="Courier New" pitchFamily="49" charset="0"/>
              </a:rPr>
              <a:t>common.bios_wp</a:t>
            </a:r>
            <a:endParaRPr lang="en-US" b="1" dirty="0">
              <a:solidFill>
                <a:srgbClr val="53565A"/>
              </a:solidFill>
              <a:cs typeface="Courier New" pitchFamily="49" charset="0"/>
            </a:endParaRPr>
          </a:p>
        </p:txBody>
      </p:sp>
      <p:sp>
        <p:nvSpPr>
          <p:cNvPr id="11" name="Right Arrow 10"/>
          <p:cNvSpPr/>
          <p:nvPr/>
        </p:nvSpPr>
        <p:spPr>
          <a:xfrm rot="10800000">
            <a:off x="2971800" y="3657600"/>
            <a:ext cx="457200" cy="345057"/>
          </a:xfrm>
          <a:prstGeom prst="rightArrow">
            <a:avLst/>
          </a:prstGeom>
          <a:solidFill>
            <a:srgbClr val="FF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ight Arrow 11"/>
          <p:cNvSpPr/>
          <p:nvPr/>
        </p:nvSpPr>
        <p:spPr>
          <a:xfrm rot="10800000">
            <a:off x="4114800" y="5486400"/>
            <a:ext cx="457200" cy="345057"/>
          </a:xfrm>
          <a:prstGeom prst="rightArrow">
            <a:avLst/>
          </a:prstGeom>
          <a:solidFill>
            <a:srgbClr val="FF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Slide Number Placeholder 4"/>
          <p:cNvSpPr>
            <a:spLocks noGrp="1"/>
          </p:cNvSpPr>
          <p:nvPr>
            <p:ph type="sldNum" sz="quarter" idx="4294967295"/>
          </p:nvPr>
        </p:nvSpPr>
        <p:spPr>
          <a:xfrm>
            <a:off x="8760613" y="6493010"/>
            <a:ext cx="230989" cy="206103"/>
          </a:xfrm>
          <a:prstGeom prst="rect">
            <a:avLst/>
          </a:prstGeom>
        </p:spPr>
        <p:txBody>
          <a:bodyPr/>
          <a:lstStyle/>
          <a:p>
            <a:fld id="{EEB8B06D-99A5-468B-806E-293788FE9637}" type="slidenum">
              <a:rPr lang="en-US" smtClean="0"/>
              <a:pPr/>
              <a:t>9</a:t>
            </a:fld>
            <a:endParaRPr lang="en-US" dirty="0"/>
          </a:p>
        </p:txBody>
      </p:sp>
    </p:spTree>
    <p:extLst>
      <p:ext uri="{BB962C8B-B14F-4D97-AF65-F5344CB8AC3E}">
        <p14:creationId xmlns:p14="http://schemas.microsoft.com/office/powerpoint/2010/main" val="88390231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Fake SMI handler disables original SMRAM protection (disables SMRR)</a:t>
            </a:r>
          </a:p>
          <a:p>
            <a:pPr marL="342900" indent="-342900">
              <a:buFont typeface="Arial" panose="020B0604020202020204" pitchFamily="34" charset="0"/>
              <a:buChar char="•"/>
            </a:pPr>
            <a:r>
              <a:rPr lang="en-US" sz="2000" dirty="0">
                <a:solidFill>
                  <a:prstClr val="black"/>
                </a:solidFill>
                <a:cs typeface="Neo Sans Intel"/>
              </a:rPr>
              <a:t>Then restores original SMBASE values to switch back to original SMRAM</a:t>
            </a:r>
          </a:p>
        </p:txBody>
      </p:sp>
      <p:cxnSp>
        <p:nvCxnSpPr>
          <p:cNvPr id="28" name="Straight Connector 27"/>
          <p:cNvCxnSpPr/>
          <p:nvPr/>
        </p:nvCxnSpPr>
        <p:spPr>
          <a:xfrm flipH="1">
            <a:off x="3692733" y="50097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4820196"/>
            <a:ext cx="1294936" cy="400110"/>
          </a:xfrm>
          <a:prstGeom prst="rect">
            <a:avLst/>
          </a:prstGeom>
          <a:noFill/>
        </p:spPr>
        <p:txBody>
          <a:bodyPr wrap="square" rtlCol="0">
            <a:spAutoFit/>
          </a:bodyPr>
          <a:lstStyle/>
          <a:p>
            <a:r>
              <a:rPr lang="en-US" sz="2000" dirty="0">
                <a:solidFill>
                  <a:srgbClr val="FF0000"/>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sp>
        <p:nvSpPr>
          <p:cNvPr id="11" name="Curved Left Arrow 10"/>
          <p:cNvSpPr/>
          <p:nvPr/>
        </p:nvSpPr>
        <p:spPr>
          <a:xfrm flipV="1">
            <a:off x="6443432" y="3175000"/>
            <a:ext cx="673100" cy="1690974"/>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12" name="Rounded Rectangle 1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Original saved SMBASE value</a:t>
            </a:r>
          </a:p>
        </p:txBody>
      </p:sp>
      <p:sp>
        <p:nvSpPr>
          <p:cNvPr id="13" name="TextBox 12"/>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14" name="TextBox 13"/>
          <p:cNvSpPr txBox="1"/>
          <p:nvPr/>
        </p:nvSpPr>
        <p:spPr>
          <a:xfrm>
            <a:off x="6835067" y="4517972"/>
            <a:ext cx="2302253" cy="369332"/>
          </a:xfrm>
          <a:prstGeom prst="rect">
            <a:avLst/>
          </a:prstGeom>
          <a:noFill/>
        </p:spPr>
        <p:txBody>
          <a:bodyPr wrap="square" rtlCol="0">
            <a:spAutoFit/>
          </a:bodyPr>
          <a:lstStyle/>
          <a:p>
            <a:r>
              <a:rPr lang="en-US" dirty="0">
                <a:solidFill>
                  <a:srgbClr val="FF0000"/>
                </a:solidFill>
                <a:cs typeface="Neo Sans Intel"/>
              </a:rPr>
              <a:t>New SMI Entry Point</a:t>
            </a:r>
          </a:p>
        </p:txBody>
      </p:sp>
    </p:spTree>
    <p:extLst>
      <p:ext uri="{BB962C8B-B14F-4D97-AF65-F5344CB8AC3E}">
        <p14:creationId xmlns:p14="http://schemas.microsoft.com/office/powerpoint/2010/main" val="5237906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The SMRAM is restored but not protected by HW anymore</a:t>
            </a:r>
          </a:p>
          <a:p>
            <a:pPr marL="342900" indent="-342900">
              <a:buFont typeface="Arial" panose="020B0604020202020204" pitchFamily="34" charset="0"/>
              <a:buChar char="•"/>
            </a:pPr>
            <a:r>
              <a:rPr lang="en-US" sz="2000" dirty="0">
                <a:solidFill>
                  <a:prstClr val="black"/>
                </a:solidFill>
                <a:cs typeface="Neo Sans Intel"/>
              </a:rPr>
              <a:t>Any SMI handler may be installed/modified by malware</a:t>
            </a:r>
          </a:p>
        </p:txBody>
      </p:sp>
      <p:cxnSp>
        <p:nvCxnSpPr>
          <p:cNvPr id="13" name="Straight Connector 12"/>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8" name="TextBox 7"/>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3281896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52400" y="0"/>
            <a:ext cx="8873334" cy="6858001"/>
          </a:xfrm>
          <a:prstGeom prst="rect">
            <a:avLst/>
          </a:prstGeom>
        </p:spPr>
      </p:pic>
    </p:spTree>
    <p:extLst>
      <p:ext uri="{BB962C8B-B14F-4D97-AF65-F5344CB8AC3E}">
        <p14:creationId xmlns:p14="http://schemas.microsoft.com/office/powerpoint/2010/main" val="2634116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Pointers in EDKII: </a:t>
            </a:r>
            <a:r>
              <a:rPr lang="en-US" i="1" dirty="0" err="1"/>
              <a:t>CommBuffer</a:t>
            </a:r>
            <a:endParaRPr lang="en-US" i="1" dirty="0"/>
          </a:p>
        </p:txBody>
      </p:sp>
      <p:sp>
        <p:nvSpPr>
          <p:cNvPr id="3" name="Content Placeholder 2"/>
          <p:cNvSpPr>
            <a:spLocks noGrp="1"/>
          </p:cNvSpPr>
          <p:nvPr>
            <p:ph idx="1"/>
          </p:nvPr>
        </p:nvSpPr>
        <p:spPr>
          <a:xfrm>
            <a:off x="457199" y="1645921"/>
            <a:ext cx="8458201" cy="2475913"/>
          </a:xfrm>
        </p:spPr>
        <p:txBody>
          <a:bodyPr>
            <a:normAutofit/>
          </a:bodyPr>
          <a:lstStyle/>
          <a:p>
            <a:pPr lvl="1"/>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is a memory buffer used as a communication protocol between OS runtime and DXE SMI handlers</a:t>
            </a:r>
          </a:p>
          <a:p>
            <a:pPr lvl="1"/>
            <a:r>
              <a:rPr lang="en-US" sz="2100" dirty="0">
                <a:latin typeface="+mn-lt"/>
                <a:sym typeface="Wingdings" panose="05000000000000000000" pitchFamily="2" charset="2"/>
              </a:rPr>
              <a:t>Pointer to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is stored in “UEFI” ACPI table in ACPI NVS memory accessible to OS</a:t>
            </a:r>
          </a:p>
          <a:p>
            <a:pPr lvl="1"/>
            <a:r>
              <a:rPr lang="en-US" sz="2100" dirty="0">
                <a:latin typeface="+mn-lt"/>
                <a:sym typeface="Wingdings" panose="05000000000000000000" pitchFamily="2" charset="2"/>
              </a:rPr>
              <a:t>Contents of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are specific to SMI handler. Variable SMI handler read UEFI variable GUID, Name and Data from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endParaRPr lang="en-US" sz="2100" dirty="0">
              <a:latin typeface="+mn-lt"/>
              <a:sym typeface="Wingdings" panose="05000000000000000000" pitchFamily="2" charset="2"/>
            </a:endParaRPr>
          </a:p>
        </p:txBody>
      </p:sp>
      <p:graphicFrame>
        <p:nvGraphicFramePr>
          <p:cNvPr id="8" name="Table 7"/>
          <p:cNvGraphicFramePr>
            <a:graphicFrameLocks noGrp="1"/>
          </p:cNvGraphicFramePr>
          <p:nvPr>
            <p:extLst/>
          </p:nvPr>
        </p:nvGraphicFramePr>
        <p:xfrm>
          <a:off x="5442" y="4471551"/>
          <a:ext cx="9143999" cy="1868659"/>
        </p:xfrm>
        <a:graphic>
          <a:graphicData uri="http://schemas.openxmlformats.org/drawingml/2006/table">
            <a:tbl>
              <a:tblPr firstRow="1" bandRow="1">
                <a:tableStyleId>{073A0DAA-6AF3-43AB-8588-CEC1D06C72B9}</a:tableStyleId>
              </a:tblPr>
              <a:tblGrid>
                <a:gridCol w="5613009">
                  <a:extLst>
                    <a:ext uri="{9D8B030D-6E8A-4147-A177-3AD203B41FA5}">
                      <a16:colId xmlns:a16="http://schemas.microsoft.com/office/drawing/2014/main" val="20000"/>
                    </a:ext>
                  </a:extLst>
                </a:gridCol>
                <a:gridCol w="1139483">
                  <a:extLst>
                    <a:ext uri="{9D8B030D-6E8A-4147-A177-3AD203B41FA5}">
                      <a16:colId xmlns:a16="http://schemas.microsoft.com/office/drawing/2014/main" val="20001"/>
                    </a:ext>
                  </a:extLst>
                </a:gridCol>
                <a:gridCol w="998806">
                  <a:extLst>
                    <a:ext uri="{9D8B030D-6E8A-4147-A177-3AD203B41FA5}">
                      <a16:colId xmlns:a16="http://schemas.microsoft.com/office/drawing/2014/main" val="20002"/>
                    </a:ext>
                  </a:extLst>
                </a:gridCol>
                <a:gridCol w="1392701">
                  <a:extLst>
                    <a:ext uri="{9D8B030D-6E8A-4147-A177-3AD203B41FA5}">
                      <a16:colId xmlns:a16="http://schemas.microsoft.com/office/drawing/2014/main" val="20003"/>
                    </a:ext>
                  </a:extLst>
                </a:gridCol>
              </a:tblGrid>
              <a:tr h="337617">
                <a:tc>
                  <a:txBody>
                    <a:bodyPr/>
                    <a:lstStyle/>
                    <a:p>
                      <a:r>
                        <a:rPr lang="en-US" sz="1600" dirty="0">
                          <a:solidFill>
                            <a:schemeClr val="tx1"/>
                          </a:solidFill>
                        </a:rPr>
                        <a:t>Vulnerability</a:t>
                      </a:r>
                    </a:p>
                  </a:txBody>
                  <a:tcPr>
                    <a:solidFill>
                      <a:schemeClr val="accent3"/>
                    </a:solidFill>
                  </a:tcPr>
                </a:tc>
                <a:tc>
                  <a:txBody>
                    <a:bodyPr/>
                    <a:lstStyle/>
                    <a:p>
                      <a:r>
                        <a:rPr lang="en-US" sz="1600" dirty="0">
                          <a:solidFill>
                            <a:schemeClr val="tx1"/>
                          </a:solidFill>
                        </a:rPr>
                        <a:t>Ref</a:t>
                      </a:r>
                    </a:p>
                  </a:txBody>
                  <a:tcPr>
                    <a:solidFill>
                      <a:schemeClr val="accent3"/>
                    </a:solidFill>
                  </a:tcPr>
                </a:tc>
                <a:tc>
                  <a:txBody>
                    <a:bodyPr/>
                    <a:lstStyle/>
                    <a:p>
                      <a:r>
                        <a:rPr lang="en-US" sz="1600" dirty="0">
                          <a:solidFill>
                            <a:schemeClr val="tx1"/>
                          </a:solidFill>
                        </a:rPr>
                        <a:t>Affected</a:t>
                      </a:r>
                    </a:p>
                  </a:txBody>
                  <a:tcPr>
                    <a:solidFill>
                      <a:schemeClr val="accent3"/>
                    </a:solidFill>
                  </a:tcPr>
                </a:tc>
                <a:tc>
                  <a:txBody>
                    <a:bodyPr/>
                    <a:lstStyle/>
                    <a:p>
                      <a:r>
                        <a:rPr lang="en-US" sz="1600" dirty="0">
                          <a:solidFill>
                            <a:schemeClr val="tx1"/>
                          </a:solidFill>
                        </a:rPr>
                        <a:t>Reported by</a:t>
                      </a:r>
                    </a:p>
                  </a:txBody>
                  <a:tcPr>
                    <a:solidFill>
                      <a:schemeClr val="accent3"/>
                    </a:solidFill>
                  </a:tcPr>
                </a:tc>
                <a:extLst>
                  <a:ext uri="{0D108BD9-81ED-4DB2-BD59-A6C34878D82A}">
                    <a16:rowId xmlns:a16="http://schemas.microsoft.com/office/drawing/2014/main" val="10000"/>
                  </a:ext>
                </a:extLst>
              </a:tr>
              <a:tr h="4079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t>CommBuffer</a:t>
                      </a:r>
                      <a:r>
                        <a:rPr lang="en-US" sz="1400" dirty="0"/>
                        <a:t> SMM Overwrite/Exposure </a:t>
                      </a:r>
                      <a:r>
                        <a:rPr lang="en-US" sz="1400" b="0" dirty="0"/>
                        <a:t>(3 issues)</a:t>
                      </a:r>
                      <a:endParaRPr lang="en-US" sz="1400" b="0" i="0" kern="1200" dirty="0">
                        <a:solidFill>
                          <a:schemeClr val="dk1"/>
                        </a:solidFill>
                        <a:effectLst/>
                        <a:latin typeface="+mn-lt"/>
                        <a:ea typeface="+mn-ea"/>
                        <a:cs typeface="+mn-cs"/>
                      </a:endParaRPr>
                    </a:p>
                  </a:txBody>
                  <a:tcPr/>
                </a:tc>
                <a:tc>
                  <a:txBody>
                    <a:bodyPr/>
                    <a:lstStyle/>
                    <a:p>
                      <a:r>
                        <a:rPr lang="en-US" sz="1400">
                          <a:hlinkClick r:id="rId2"/>
                        </a:rPr>
                        <a:t>Tianocore</a:t>
                      </a:r>
                      <a:endParaRPr lang="en-US" sz="1400" dirty="0"/>
                    </a:p>
                  </a:txBody>
                  <a:tcPr/>
                </a:tc>
                <a:tc>
                  <a:txBody>
                    <a:bodyPr/>
                    <a:lstStyle/>
                    <a:p>
                      <a:r>
                        <a:rPr lang="en-US" sz="1400"/>
                        <a:t>EDK2</a:t>
                      </a:r>
                      <a:endParaRPr lang="en-US" sz="1400" dirty="0"/>
                    </a:p>
                  </a:txBody>
                  <a:tcPr/>
                </a:tc>
                <a:tc>
                  <a:txBody>
                    <a:bodyPr/>
                    <a:lstStyle/>
                    <a:p>
                      <a:r>
                        <a:rPr lang="en-US" sz="1400" dirty="0"/>
                        <a:t>Intel ATR</a:t>
                      </a:r>
                    </a:p>
                  </a:txBody>
                  <a:tcPr/>
                </a:tc>
                <a:extLst>
                  <a:ext uri="{0D108BD9-81ED-4DB2-BD59-A6C34878D82A}">
                    <a16:rowId xmlns:a16="http://schemas.microsoft.com/office/drawing/2014/main" val="10001"/>
                  </a:ext>
                </a:extLst>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TOCTOU (race condition) Issue with </a:t>
                      </a:r>
                      <a:r>
                        <a:rPr lang="en-US" sz="1400" dirty="0" err="1"/>
                        <a:t>CommBuffer</a:t>
                      </a:r>
                      <a:r>
                        <a:rPr lang="en-US" sz="1400" dirty="0"/>
                        <a:t> </a:t>
                      </a:r>
                      <a:r>
                        <a:rPr lang="en-US" sz="1400" b="0" dirty="0"/>
                        <a:t>(2 issues)</a:t>
                      </a:r>
                      <a:endParaRPr lang="en-US" sz="1400" b="0" i="0" kern="1200" dirty="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hlinkClick r:id="rId2"/>
                        </a:rPr>
                        <a:t>Tianocore</a:t>
                      </a:r>
                      <a:endParaRPr lang="en-US" sz="1400" b="0" i="0" kern="1200" dirty="0">
                        <a:solidFill>
                          <a:schemeClr val="dk1"/>
                        </a:solidFill>
                        <a:effectLst/>
                        <a:latin typeface="+mn-lt"/>
                        <a:ea typeface="+mn-ea"/>
                        <a:cs typeface="+mn-cs"/>
                      </a:endParaRPr>
                    </a:p>
                  </a:txBody>
                  <a:tcPr/>
                </a:tc>
                <a:tc>
                  <a:txBody>
                    <a:bodyPr/>
                    <a:lstStyle/>
                    <a:p>
                      <a:r>
                        <a:rPr lang="en-US" sz="1400"/>
                        <a:t>EDK2</a:t>
                      </a:r>
                      <a:endParaRPr lang="en-US" sz="1400" dirty="0"/>
                    </a:p>
                  </a:txBody>
                  <a:tcPr/>
                </a:tc>
                <a:tc>
                  <a:txBody>
                    <a:bodyPr/>
                    <a:lstStyle/>
                    <a:p>
                      <a:r>
                        <a:rPr lang="en-US" sz="1400" dirty="0"/>
                        <a:t>Intel ATR</a:t>
                      </a:r>
                    </a:p>
                  </a:txBody>
                  <a:tcPr/>
                </a:tc>
                <a:extLst>
                  <a:ext uri="{0D108BD9-81ED-4DB2-BD59-A6C34878D82A}">
                    <a16:rowId xmlns:a16="http://schemas.microsoft.com/office/drawing/2014/main" val="10002"/>
                  </a:ext>
                </a:extLst>
              </a:tr>
              <a:tr h="405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SMRAM Overwrite in Fault Tolerant Write SMI Handler (2 issues)</a:t>
                      </a:r>
                      <a:endParaRPr lang="en-US" sz="1400" b="0" i="0" kern="1200" dirty="0">
                        <a:solidFill>
                          <a:schemeClr val="dk1"/>
                        </a:solidFill>
                        <a:effectLst/>
                        <a:latin typeface="+mn-lt"/>
                        <a:ea typeface="+mn-ea"/>
                        <a:cs typeface="+mn-cs"/>
                      </a:endParaRPr>
                    </a:p>
                  </a:txBody>
                  <a:tcPr/>
                </a:tc>
                <a:tc>
                  <a:txBody>
                    <a:bodyPr/>
                    <a:lstStyle/>
                    <a:p>
                      <a:r>
                        <a:rPr lang="en-US" sz="1400" dirty="0" err="1">
                          <a:hlinkClick r:id="rId2"/>
                        </a:rPr>
                        <a:t>Tianocore</a:t>
                      </a:r>
                      <a:endParaRPr lang="en-US" sz="1400" dirty="0"/>
                    </a:p>
                  </a:txBody>
                  <a:tcPr/>
                </a:tc>
                <a:tc>
                  <a:txBody>
                    <a:bodyPr/>
                    <a:lstStyle/>
                    <a:p>
                      <a:r>
                        <a:rPr lang="en-US" sz="1400"/>
                        <a:t>EDK2</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Intel ATR</a:t>
                      </a:r>
                    </a:p>
                  </a:txBody>
                  <a:tcPr/>
                </a:tc>
                <a:extLst>
                  <a:ext uri="{0D108BD9-81ED-4DB2-BD59-A6C34878D82A}">
                    <a16:rowId xmlns:a16="http://schemas.microsoft.com/office/drawing/2014/main" val="10003"/>
                  </a:ext>
                </a:extLst>
              </a:tr>
              <a:tr h="3516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SMRAM Overwrite in </a:t>
                      </a:r>
                      <a:r>
                        <a:rPr lang="en-US" sz="1400" dirty="0" err="1"/>
                        <a:t>SmmVariableHandler</a:t>
                      </a:r>
                      <a:r>
                        <a:rPr lang="en-US" sz="1400" dirty="0"/>
                        <a:t> (2 issues)</a:t>
                      </a:r>
                      <a:endParaRPr lang="en-US" sz="1400" b="0" i="0" kern="1200" dirty="0">
                        <a:solidFill>
                          <a:schemeClr val="dk1"/>
                        </a:solidFill>
                        <a:effectLst/>
                        <a:latin typeface="+mn-lt"/>
                        <a:ea typeface="+mn-ea"/>
                        <a:cs typeface="+mn-cs"/>
                      </a:endParaRPr>
                    </a:p>
                  </a:txBody>
                  <a:tcPr/>
                </a:tc>
                <a:tc>
                  <a:txBody>
                    <a:bodyPr/>
                    <a:lstStyle/>
                    <a:p>
                      <a:r>
                        <a:rPr lang="en-US" sz="1400" dirty="0">
                          <a:hlinkClick r:id="rId2"/>
                        </a:rPr>
                        <a:t>Tianocore</a:t>
                      </a:r>
                      <a:endParaRPr lang="en-US" sz="1400" dirty="0"/>
                    </a:p>
                  </a:txBody>
                  <a:tcPr/>
                </a:tc>
                <a:tc>
                  <a:txBody>
                    <a:bodyPr/>
                    <a:lstStyle/>
                    <a:p>
                      <a:r>
                        <a:rPr lang="en-US" sz="1400" dirty="0"/>
                        <a:t>EDK2</a:t>
                      </a:r>
                    </a:p>
                  </a:txBody>
                  <a:tcPr/>
                </a:tc>
                <a:tc>
                  <a:txBody>
                    <a:bodyPr/>
                    <a:lstStyle/>
                    <a:p>
                      <a:r>
                        <a:rPr lang="en-US" sz="1400" dirty="0"/>
                        <a:t>Intel ATR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04609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Attacking </a:t>
            </a:r>
            <a:r>
              <a:rPr lang="en-US" i="1" dirty="0" err="1"/>
              <a:t>CommBuffer</a:t>
            </a:r>
            <a:r>
              <a:rPr lang="en-US" dirty="0"/>
              <a:t> Pointer</a:t>
            </a:r>
          </a:p>
        </p:txBody>
      </p:sp>
      <p:sp>
        <p:nvSpPr>
          <p:cNvPr id="3" name="Content Placeholder 2"/>
          <p:cNvSpPr>
            <a:spLocks noGrp="1"/>
          </p:cNvSpPr>
          <p:nvPr>
            <p:ph idx="1"/>
          </p:nvPr>
        </p:nvSpPr>
        <p:spPr>
          <a:xfrm>
            <a:off x="457199" y="1233193"/>
            <a:ext cx="8458201" cy="5263859"/>
          </a:xfrm>
        </p:spPr>
        <p:txBody>
          <a:bodyPr>
            <a:normAutofit/>
          </a:bodyPr>
          <a:lstStyle/>
          <a:p>
            <a:pPr marL="0" lvl="1" indent="0">
              <a:buNone/>
            </a:pPr>
            <a:r>
              <a:rPr lang="en-US" sz="2100" dirty="0" err="1"/>
              <a:t>SecurityPkg</a:t>
            </a:r>
            <a:r>
              <a:rPr lang="en-US" sz="2100" dirty="0"/>
              <a:t>/</a:t>
            </a:r>
            <a:r>
              <a:rPr lang="en-US" sz="2100" dirty="0" err="1"/>
              <a:t>VariableAuthenticated</a:t>
            </a:r>
            <a:r>
              <a:rPr lang="en-US" sz="2100" dirty="0"/>
              <a:t>/</a:t>
            </a:r>
            <a:r>
              <a:rPr lang="en-US" sz="2100" dirty="0" err="1"/>
              <a:t>RuntimeDxe</a:t>
            </a:r>
            <a:r>
              <a:rPr lang="en-US" sz="2100" dirty="0"/>
              <a:t>:</a:t>
            </a:r>
            <a:endParaRPr lang="en-US" sz="2100" dirty="0">
              <a:latin typeface="+mn-lt"/>
              <a:sym typeface="Wingdings" panose="05000000000000000000" pitchFamily="2" charset="2"/>
            </a:endParaRPr>
          </a:p>
          <a:p>
            <a:pPr>
              <a:spcBef>
                <a:spcPts val="0"/>
              </a:spcBef>
            </a:pPr>
            <a:endParaRPr lang="en-US" sz="1500" b="1" dirty="0">
              <a:solidFill>
                <a:srgbClr val="000000"/>
              </a:solidFill>
              <a:latin typeface="Courier New" panose="02070309020205020404" pitchFamily="49" charset="0"/>
            </a:endParaRPr>
          </a:p>
          <a:p>
            <a:pPr>
              <a:spcBef>
                <a:spcPts val="0"/>
              </a:spcBef>
            </a:pPr>
            <a:r>
              <a:rPr lang="en-US" sz="1400" b="1" dirty="0" err="1">
                <a:solidFill>
                  <a:srgbClr val="000000"/>
                </a:solidFill>
                <a:latin typeface="Courier New" panose="02070309020205020404" pitchFamily="49" charset="0"/>
              </a:rPr>
              <a:t>SmmVariableHandler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SmmVariableFunctionHeader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SMM_VARIABLE_COMMUNICATE_HEADER </a:t>
            </a:r>
            <a:r>
              <a:rPr lang="en-US" sz="1400" b="1" dirty="0">
                <a:solidFill>
                  <a:srgbClr val="000080"/>
                </a:solidFill>
                <a:latin typeface="Courier New" panose="02070309020205020404" pitchFamily="49" charset="0"/>
              </a:rPr>
              <a:t>*)</a:t>
            </a:r>
            <a:r>
              <a:rPr lang="en-US" sz="1400" b="1" dirty="0" err="1">
                <a:solidFill>
                  <a:srgbClr val="FF0000"/>
                </a:solidFill>
                <a:latin typeface="Courier New" panose="02070309020205020404" pitchFamily="49" charset="0"/>
              </a:rPr>
              <a:t>CommBuffer</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FF"/>
                </a:solidFill>
                <a:latin typeface="Courier New" panose="02070309020205020404" pitchFamily="49" charset="0"/>
              </a:rPr>
              <a:t>  switch</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SmmVariableFunctionHeader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Function</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case</a:t>
            </a:r>
            <a:r>
              <a:rPr lang="en-US" sz="1400" dirty="0">
                <a:solidFill>
                  <a:srgbClr val="000000"/>
                </a:solidFill>
                <a:latin typeface="Courier New" panose="02070309020205020404" pitchFamily="49" charset="0"/>
              </a:rPr>
              <a:t> SMM_VARIABLE_FUNCTION_GET_VARIABLE</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SMM_VARIABLE_COMMUNICATE_ACCESS_VARIABLE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p>
          <a:p>
            <a:pPr>
              <a:spcBef>
                <a:spcPts val="0"/>
              </a:spcBef>
            </a:pPr>
            <a:r>
              <a:rPr lang="en-US" sz="1400" dirty="0">
                <a:solidFill>
                  <a:srgbClr val="000000"/>
                </a:solidFill>
                <a:latin typeface="Courier New" panose="02070309020205020404" pitchFamily="49" charset="0"/>
              </a:rPr>
              <a:t>                          SmmVariableFunctionHeader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Data</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Status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UINT8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Name </a:t>
            </a:r>
            <a:r>
              <a:rPr lang="en-US" sz="1400" b="1" dirty="0">
                <a:solidFill>
                  <a:srgbClr val="00008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err="1">
                <a:solidFill>
                  <a:srgbClr val="000000"/>
                </a:solidFill>
                <a:latin typeface="Courier New" panose="02070309020205020404" pitchFamily="49" charset="0"/>
              </a:rPr>
              <a:t>NameSize</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endParaRPr lang="en-US" sz="1400" b="1" dirty="0">
              <a:solidFill>
                <a:srgbClr val="000080"/>
              </a:solidFill>
              <a:latin typeface="Courier New" panose="02070309020205020404" pitchFamily="49" charset="0"/>
            </a:endParaRPr>
          </a:p>
          <a:p>
            <a:pPr>
              <a:spcBef>
                <a:spcPts val="0"/>
              </a:spcBef>
            </a:pP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OUT     VOID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Data</a:t>
            </a: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err="1">
                <a:solidFill>
                  <a:srgbClr val="FF0000"/>
                </a:solidFill>
                <a:latin typeface="Courier New" panose="02070309020205020404" pitchFamily="49" charset="0"/>
              </a:rPr>
              <a:t>CopyMem</a:t>
            </a:r>
            <a:r>
              <a:rPr lang="en-US" sz="1400" b="1" dirty="0">
                <a:solidFill>
                  <a:srgbClr val="FF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a:solidFill>
                  <a:srgbClr val="FF0000"/>
                </a:solidFill>
                <a:latin typeface="Courier New" panose="02070309020205020404" pitchFamily="49" charset="0"/>
              </a:rPr>
              <a:t>Data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GetVariableDataPtr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Variable</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CurrPtr</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VarDataSize</a:t>
            </a:r>
            <a:r>
              <a:rPr lang="en-US" sz="1400" b="1" dirty="0">
                <a:solidFill>
                  <a:srgbClr val="000080"/>
                </a:solidFill>
                <a:latin typeface="Courier New" panose="02070309020205020404" pitchFamily="49" charset="0"/>
              </a:rPr>
              <a:t>); </a:t>
            </a:r>
            <a:endParaRPr lang="en-US" sz="1400" dirty="0"/>
          </a:p>
        </p:txBody>
      </p:sp>
      <p:grpSp>
        <p:nvGrpSpPr>
          <p:cNvPr id="4" name="Group 3"/>
          <p:cNvGrpSpPr/>
          <p:nvPr/>
        </p:nvGrpSpPr>
        <p:grpSpPr>
          <a:xfrm>
            <a:off x="1135115" y="5854262"/>
            <a:ext cx="6852745" cy="627992"/>
            <a:chOff x="1135115" y="5854262"/>
            <a:chExt cx="6852745" cy="627992"/>
          </a:xfrm>
        </p:grpSpPr>
        <p:sp>
          <p:nvSpPr>
            <p:cNvPr id="5" name="Rounded Rectangle 4"/>
            <p:cNvSpPr/>
            <p:nvPr/>
          </p:nvSpPr>
          <p:spPr>
            <a:xfrm>
              <a:off x="1135115" y="5854262"/>
              <a:ext cx="6852745" cy="6279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5129043" y="5954108"/>
              <a:ext cx="2522483" cy="430924"/>
            </a:xfrm>
            <a:prstGeom prst="round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SMRAM</a:t>
              </a:r>
            </a:p>
          </p:txBody>
        </p:sp>
        <p:sp>
          <p:nvSpPr>
            <p:cNvPr id="7" name="Rounded Rectangle 6"/>
            <p:cNvSpPr/>
            <p:nvPr/>
          </p:nvSpPr>
          <p:spPr>
            <a:xfrm>
              <a:off x="3281492" y="5954108"/>
              <a:ext cx="2995447" cy="430924"/>
            </a:xfrm>
            <a:prstGeom prst="roundRect">
              <a:avLst/>
            </a:prstGeom>
            <a:solidFill>
              <a:schemeClr val="accent6">
                <a:lumMod val="50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a:t>CommBuffer</a:t>
              </a:r>
              <a:endParaRPr lang="en-US" dirty="0"/>
            </a:p>
          </p:txBody>
        </p:sp>
      </p:grpSp>
    </p:spTree>
    <p:extLst>
      <p:ext uri="{BB962C8B-B14F-4D97-AF65-F5344CB8AC3E}">
        <p14:creationId xmlns:p14="http://schemas.microsoft.com/office/powerpoint/2010/main" val="1159639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Mitigating </a:t>
            </a:r>
            <a:r>
              <a:rPr lang="en-US" i="1" dirty="0" err="1"/>
              <a:t>CommBuffer</a:t>
            </a:r>
            <a:r>
              <a:rPr lang="en-US" dirty="0"/>
              <a:t> Attack</a:t>
            </a:r>
          </a:p>
        </p:txBody>
      </p:sp>
      <p:sp>
        <p:nvSpPr>
          <p:cNvPr id="3" name="Content Placeholder 2"/>
          <p:cNvSpPr>
            <a:spLocks noGrp="1"/>
          </p:cNvSpPr>
          <p:nvPr>
            <p:ph idx="1"/>
          </p:nvPr>
        </p:nvSpPr>
        <p:spPr>
          <a:xfrm>
            <a:off x="457200" y="1233194"/>
            <a:ext cx="8229600" cy="4992138"/>
          </a:xfrm>
        </p:spPr>
        <p:txBody>
          <a:bodyPr>
            <a:normAutofit fontScale="92500" lnSpcReduction="10000"/>
          </a:bodyPr>
          <a:lstStyle/>
          <a:p>
            <a:pPr lvl="1"/>
            <a:r>
              <a:rPr lang="en-US" dirty="0">
                <a:latin typeface="+mn-lt"/>
                <a:sym typeface="Wingdings" panose="05000000000000000000" pitchFamily="2" charset="2"/>
              </a:rPr>
              <a:t>SMI Handlers often have multiple commands, calling a different function for each command and take command specific arguments </a:t>
            </a:r>
          </a:p>
          <a:p>
            <a:pPr lvl="1"/>
            <a:r>
              <a:rPr lang="en-US" dirty="0">
                <a:latin typeface="+mn-lt"/>
              </a:rPr>
              <a:t>Note the calls to </a:t>
            </a:r>
            <a:r>
              <a:rPr lang="en-US" b="1" dirty="0" err="1">
                <a:latin typeface="Courier New" panose="02070309020205020404" pitchFamily="49" charset="0"/>
                <a:cs typeface="Courier New" panose="02070309020205020404" pitchFamily="49" charset="0"/>
              </a:rPr>
              <a:t>SmmIsBufferOutsideSmmValid</a:t>
            </a:r>
            <a:r>
              <a:rPr lang="en-US" dirty="0">
                <a:latin typeface="+mn-lt"/>
              </a:rPr>
              <a:t>. This checks for addresses to overlap with SMRAM range</a:t>
            </a:r>
          </a:p>
          <a:p>
            <a:r>
              <a:rPr lang="en-US" sz="1900" dirty="0" err="1">
                <a:solidFill>
                  <a:schemeClr val="tx1"/>
                </a:solidFill>
                <a:latin typeface="Courier New" panose="02070309020205020404" pitchFamily="49" charset="0"/>
                <a:cs typeface="Courier New" panose="02070309020205020404" pitchFamily="49" charset="0"/>
              </a:rPr>
              <a:t>SmiHandler</a:t>
            </a:r>
            <a:r>
              <a:rPr lang="en-US" sz="1900" dirty="0">
                <a:solidFill>
                  <a:schemeClr val="tx1"/>
                </a:solidFill>
                <a:latin typeface="Courier New" panose="02070309020205020404" pitchFamily="49" charset="0"/>
                <a:cs typeface="Courier New" panose="02070309020205020404" pitchFamily="49" charset="0"/>
              </a:rPr>
              <a:t>() {</a:t>
            </a:r>
          </a:p>
          <a:p>
            <a:r>
              <a:rPr lang="en-US" sz="1900" dirty="0">
                <a:solidFill>
                  <a:srgbClr val="00B050"/>
                </a:solidFill>
                <a:latin typeface="Courier New" panose="02070309020205020404" pitchFamily="49" charset="0"/>
                <a:cs typeface="Courier New" panose="02070309020205020404" pitchFamily="49" charset="0"/>
              </a:rPr>
              <a:t>  // check </a:t>
            </a:r>
            <a:r>
              <a:rPr lang="en-US" sz="1900" dirty="0" err="1">
                <a:solidFill>
                  <a:srgbClr val="00B050"/>
                </a:solidFill>
                <a:latin typeface="Courier New" panose="02070309020205020404" pitchFamily="49" charset="0"/>
                <a:cs typeface="Courier New" panose="02070309020205020404" pitchFamily="49" charset="0"/>
              </a:rPr>
              <a:t>CommBuffer</a:t>
            </a:r>
            <a:r>
              <a:rPr lang="en-US" sz="1900" dirty="0">
                <a:solidFill>
                  <a:srgbClr val="00B050"/>
                </a:solidFill>
                <a:latin typeface="Courier New" panose="02070309020205020404" pitchFamily="49" charset="0"/>
                <a:cs typeface="Courier New" panose="02070309020205020404" pitchFamily="49" charset="0"/>
              </a:rPr>
              <a:t> is outside SMRAM</a:t>
            </a:r>
          </a:p>
          <a:p>
            <a:r>
              <a:rPr lang="en-US" sz="1900" dirty="0">
                <a:solidFill>
                  <a:srgbClr val="00B050"/>
                </a:solidFill>
                <a:latin typeface="Courier New" panose="02070309020205020404" pitchFamily="49" charset="0"/>
                <a:cs typeface="Courier New" panose="02070309020205020404" pitchFamily="49" charset="0"/>
              </a:rPr>
              <a:t>  if (!</a:t>
            </a:r>
            <a:r>
              <a:rPr lang="en-US" sz="1900" dirty="0" err="1">
                <a:solidFill>
                  <a:srgbClr val="00B050"/>
                </a:solidFill>
                <a:latin typeface="Courier New" panose="02070309020205020404" pitchFamily="49" charset="0"/>
                <a:cs typeface="Courier New" panose="02070309020205020404" pitchFamily="49" charset="0"/>
              </a:rPr>
              <a:t>SmmIsBufferOutsideSmmValid</a:t>
            </a:r>
            <a:r>
              <a:rPr lang="en-US" sz="1900" dirty="0">
                <a:solidFill>
                  <a:srgbClr val="00B050"/>
                </a:solidFill>
                <a:latin typeface="Courier New" panose="02070309020205020404" pitchFamily="49" charset="0"/>
                <a:cs typeface="Courier New" panose="02070309020205020404" pitchFamily="49" charset="0"/>
              </a:rPr>
              <a:t>(</a:t>
            </a:r>
            <a:r>
              <a:rPr lang="en-US" sz="1900" dirty="0" err="1">
                <a:solidFill>
                  <a:srgbClr val="00B050"/>
                </a:solidFill>
                <a:latin typeface="Courier New" panose="02070309020205020404" pitchFamily="49" charset="0"/>
                <a:cs typeface="Courier New" panose="02070309020205020404" pitchFamily="49" charset="0"/>
              </a:rPr>
              <a:t>CommBuffer</a:t>
            </a:r>
            <a:r>
              <a:rPr lang="en-US" sz="1900" dirty="0">
                <a:solidFill>
                  <a:srgbClr val="00B050"/>
                </a:solidFill>
                <a:latin typeface="Courier New" panose="02070309020205020404" pitchFamily="49" charset="0"/>
                <a:cs typeface="Courier New" panose="02070309020205020404" pitchFamily="49" charset="0"/>
              </a:rPr>
              <a:t>, Size)) {</a:t>
            </a:r>
          </a:p>
          <a:p>
            <a:r>
              <a:rPr lang="en-US" sz="1900" dirty="0">
                <a:solidFill>
                  <a:srgbClr val="00B050"/>
                </a:solidFill>
                <a:latin typeface="Courier New" panose="02070309020205020404" pitchFamily="49" charset="0"/>
                <a:cs typeface="Courier New" panose="02070309020205020404" pitchFamily="49" charset="0"/>
              </a:rPr>
              <a:t>    return EFI_SUCCESS;</a:t>
            </a:r>
          </a:p>
          <a:p>
            <a:r>
              <a:rPr lang="en-US" sz="1900" dirty="0">
                <a:solidFill>
                  <a:srgbClr val="00B050"/>
                </a:solidFill>
                <a:latin typeface="Courier New" panose="02070309020205020404" pitchFamily="49" charset="0"/>
                <a:cs typeface="Courier New" panose="02070309020205020404" pitchFamily="49" charset="0"/>
              </a:rPr>
              <a:t>  }</a:t>
            </a:r>
          </a:p>
          <a:p>
            <a:r>
              <a:rPr lang="en-US" sz="1900" dirty="0">
                <a:solidFill>
                  <a:schemeClr val="tx1"/>
                </a:solidFill>
                <a:latin typeface="Courier New" panose="02070309020205020404" pitchFamily="49" charset="0"/>
                <a:cs typeface="Courier New" panose="02070309020205020404" pitchFamily="49" charset="0"/>
              </a:rPr>
              <a:t>  switch(command)</a:t>
            </a:r>
          </a:p>
          <a:p>
            <a:r>
              <a:rPr lang="en-US" sz="1900" dirty="0">
                <a:solidFill>
                  <a:schemeClr val="tx1"/>
                </a:solidFill>
                <a:latin typeface="Courier New" panose="02070309020205020404" pitchFamily="49" charset="0"/>
                <a:cs typeface="Courier New" panose="02070309020205020404" pitchFamily="49" charset="0"/>
              </a:rPr>
              <a:t>    case 1: do_command1(</a:t>
            </a:r>
            <a:r>
              <a:rPr lang="en-US" sz="1900" dirty="0" err="1">
                <a:solidFill>
                  <a:schemeClr val="tx1"/>
                </a:solidFill>
                <a:latin typeface="Courier New" panose="02070309020205020404" pitchFamily="49" charset="0"/>
                <a:cs typeface="Courier New" panose="02070309020205020404" pitchFamily="49" charset="0"/>
              </a:rPr>
              <a:t>CommBuffer</a:t>
            </a:r>
            <a:r>
              <a:rPr lang="en-US" sz="1900" dirty="0">
                <a:solidFill>
                  <a:schemeClr val="tx1"/>
                </a:solidFill>
                <a:latin typeface="Courier New" panose="02070309020205020404" pitchFamily="49" charset="0"/>
                <a:cs typeface="Courier New" panose="02070309020205020404" pitchFamily="49" charset="0"/>
              </a:rPr>
              <a:t>);</a:t>
            </a:r>
          </a:p>
          <a:p>
            <a:r>
              <a:rPr lang="en-US" sz="1900" dirty="0">
                <a:solidFill>
                  <a:schemeClr val="tx1"/>
                </a:solidFill>
                <a:latin typeface="Courier New" panose="02070309020205020404" pitchFamily="49" charset="0"/>
                <a:cs typeface="Courier New" panose="02070309020205020404" pitchFamily="49" charset="0"/>
              </a:rPr>
              <a:t>    case 2: do_command2(</a:t>
            </a:r>
            <a:r>
              <a:rPr lang="en-US" sz="1900" dirty="0" err="1">
                <a:solidFill>
                  <a:schemeClr val="tx1"/>
                </a:solidFill>
                <a:latin typeface="Courier New" panose="02070309020205020404" pitchFamily="49" charset="0"/>
                <a:cs typeface="Courier New" panose="02070309020205020404" pitchFamily="49" charset="0"/>
              </a:rPr>
              <a:t>CommBuffer</a:t>
            </a:r>
            <a:r>
              <a:rPr lang="en-US" sz="1900" dirty="0">
                <a:solidFill>
                  <a:schemeClr val="tx1"/>
                </a:solidFill>
                <a:latin typeface="Courier New" panose="02070309020205020404" pitchFamily="49" charset="0"/>
                <a:cs typeface="Courier New" panose="02070309020205020404" pitchFamily="49" charset="0"/>
              </a:rPr>
              <a:t>);</a:t>
            </a:r>
          </a:p>
          <a:p>
            <a:r>
              <a:rPr lang="en-US" sz="1900" dirty="0">
                <a:solidFill>
                  <a:schemeClr val="tx1"/>
                </a:solidFill>
                <a:latin typeface="Courier New" panose="02070309020205020404" pitchFamily="49" charset="0"/>
                <a:cs typeface="Courier New" panose="02070309020205020404" pitchFamily="49" charset="0"/>
              </a:rPr>
              <a:t>…</a:t>
            </a:r>
          </a:p>
        </p:txBody>
      </p:sp>
      <p:grpSp>
        <p:nvGrpSpPr>
          <p:cNvPr id="4" name="Group 3"/>
          <p:cNvGrpSpPr/>
          <p:nvPr/>
        </p:nvGrpSpPr>
        <p:grpSpPr>
          <a:xfrm>
            <a:off x="1135115" y="5749159"/>
            <a:ext cx="6852745" cy="832939"/>
            <a:chOff x="1135115" y="5749159"/>
            <a:chExt cx="6852745" cy="832939"/>
          </a:xfrm>
        </p:grpSpPr>
        <p:sp>
          <p:nvSpPr>
            <p:cNvPr id="5" name="Rounded Rectangle 4"/>
            <p:cNvSpPr/>
            <p:nvPr/>
          </p:nvSpPr>
          <p:spPr>
            <a:xfrm>
              <a:off x="1135115" y="5854262"/>
              <a:ext cx="6852745" cy="6279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5129043" y="5954108"/>
              <a:ext cx="2522483" cy="430924"/>
            </a:xfrm>
            <a:prstGeom prst="round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SMRAM</a:t>
              </a:r>
            </a:p>
          </p:txBody>
        </p:sp>
        <p:sp>
          <p:nvSpPr>
            <p:cNvPr id="7" name="Rounded Rectangle 6"/>
            <p:cNvSpPr/>
            <p:nvPr/>
          </p:nvSpPr>
          <p:spPr>
            <a:xfrm>
              <a:off x="2690648" y="5954108"/>
              <a:ext cx="2995447" cy="430924"/>
            </a:xfrm>
            <a:prstGeom prst="roundRect">
              <a:avLst/>
            </a:prstGeom>
            <a:solidFill>
              <a:schemeClr val="accent6">
                <a:lumMod val="50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a:t>CommBuffer</a:t>
              </a:r>
              <a:endParaRPr lang="en-US" dirty="0"/>
            </a:p>
          </p:txBody>
        </p:sp>
        <p:sp>
          <p:nvSpPr>
            <p:cNvPr id="8" name="&quot;No&quot; Symbol 7"/>
            <p:cNvSpPr/>
            <p:nvPr/>
          </p:nvSpPr>
          <p:spPr>
            <a:xfrm>
              <a:off x="5000175" y="5749159"/>
              <a:ext cx="882871" cy="832939"/>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39501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CommBuffer</a:t>
            </a:r>
            <a:r>
              <a:rPr lang="en-US" i="1" dirty="0"/>
              <a:t> TOCTOU</a:t>
            </a:r>
            <a:r>
              <a:rPr lang="en-US" dirty="0"/>
              <a:t> Issues</a:t>
            </a:r>
          </a:p>
        </p:txBody>
      </p:sp>
      <p:sp>
        <p:nvSpPr>
          <p:cNvPr id="3" name="Content Placeholder 2"/>
          <p:cNvSpPr>
            <a:spLocks noGrp="1"/>
          </p:cNvSpPr>
          <p:nvPr>
            <p:ph idx="1"/>
          </p:nvPr>
        </p:nvSpPr>
        <p:spPr>
          <a:xfrm>
            <a:off x="457200" y="1233194"/>
            <a:ext cx="8229600" cy="4992137"/>
          </a:xfrm>
        </p:spPr>
        <p:txBody>
          <a:bodyPr>
            <a:normAutofit/>
          </a:bodyPr>
          <a:lstStyle/>
          <a:p>
            <a:pPr marL="342900" indent="-342900">
              <a:buFont typeface="Arial" panose="020B0604020202020204" pitchFamily="34" charset="0"/>
              <a:buChar char="•"/>
            </a:pPr>
            <a:r>
              <a:rPr lang="en-US" sz="1800" dirty="0">
                <a:latin typeface="+mn-lt"/>
              </a:rPr>
              <a:t>SMI handler checks that it won’t access outside of </a:t>
            </a:r>
            <a:r>
              <a:rPr lang="en-US" sz="1800" dirty="0" err="1">
                <a:latin typeface="+mn-lt"/>
              </a:rPr>
              <a:t>CommBuffer</a:t>
            </a:r>
            <a:endParaRPr lang="en-US" sz="1800" dirty="0">
              <a:latin typeface="+mn-lt"/>
            </a:endParaRPr>
          </a:p>
          <a:p>
            <a:pPr marL="342900" indent="-342900">
              <a:buFont typeface="Arial" panose="020B0604020202020204" pitchFamily="34" charset="0"/>
              <a:buChar char="•"/>
            </a:pPr>
            <a:r>
              <a:rPr lang="en-US" sz="1800" dirty="0">
                <a:latin typeface="+mn-lt"/>
              </a:rPr>
              <a:t>What if SMI handler reads </a:t>
            </a:r>
            <a:r>
              <a:rPr lang="en-US" sz="1800" dirty="0" err="1">
                <a:latin typeface="+mn-lt"/>
              </a:rPr>
              <a:t>CommBuffer</a:t>
            </a:r>
            <a:r>
              <a:rPr lang="en-US" sz="1800" dirty="0">
                <a:latin typeface="+mn-lt"/>
              </a:rPr>
              <a:t> memory again after the check</a:t>
            </a:r>
          </a:p>
          <a:p>
            <a:pPr marL="342900" indent="-342900">
              <a:buFont typeface="Arial" panose="020B0604020202020204" pitchFamily="34" charset="0"/>
              <a:buChar char="•"/>
            </a:pPr>
            <a:r>
              <a:rPr lang="en-US" sz="1800" dirty="0">
                <a:latin typeface="+mn-lt"/>
              </a:rPr>
              <a:t>DMA engine (for example </a:t>
            </a:r>
            <a:r>
              <a:rPr lang="en-US" sz="1800" dirty="0" err="1">
                <a:latin typeface="+mn-lt"/>
              </a:rPr>
              <a:t>GFx</a:t>
            </a:r>
            <a:r>
              <a:rPr lang="en-US" sz="1800" dirty="0">
                <a:latin typeface="+mn-lt"/>
              </a:rPr>
              <a:t>) can modify contents of </a:t>
            </a:r>
            <a:r>
              <a:rPr lang="en-US" sz="1800" dirty="0" err="1">
                <a:latin typeface="+mn-lt"/>
              </a:rPr>
              <a:t>CommBuffer</a:t>
            </a:r>
            <a:endParaRPr lang="en-US" sz="1800" dirty="0">
              <a:latin typeface="+mn-lt"/>
            </a:endParaRPr>
          </a:p>
          <a:p>
            <a:endParaRPr lang="en-US" dirty="0"/>
          </a:p>
          <a:p>
            <a:pPr>
              <a:spcBef>
                <a:spcPts val="0"/>
              </a:spcBef>
            </a:pPr>
            <a:r>
              <a:rPr lang="en-US" sz="1400" dirty="0" err="1">
                <a:solidFill>
                  <a:schemeClr val="tx1"/>
                </a:solidFill>
                <a:latin typeface="Courier New" panose="02070309020205020404" pitchFamily="49" charset="0"/>
              </a:rPr>
              <a:t>InfoSize</a:t>
            </a:r>
            <a:r>
              <a:rPr lang="en-US" sz="1400" dirty="0">
                <a:solidFill>
                  <a:schemeClr val="tx1"/>
                </a:solidFill>
                <a:latin typeface="Courier New" panose="02070309020205020404" pitchFamily="49" charset="0"/>
              </a:rPr>
              <a:t> = .. + </a:t>
            </a:r>
            <a:r>
              <a:rPr lang="en-US" sz="1400" b="1" dirty="0" err="1">
                <a:solidFill>
                  <a:srgbClr val="FF0000"/>
                </a:solidFill>
                <a:latin typeface="Courier New" panose="02070309020205020404" pitchFamily="49" charset="0"/>
              </a:rPr>
              <a:t>SmmVariableHeader</a:t>
            </a:r>
            <a:r>
              <a:rPr lang="en-US" sz="1400" b="1" dirty="0">
                <a:solidFill>
                  <a:srgbClr val="FF0000"/>
                </a:solidFill>
                <a:latin typeface="Courier New" panose="02070309020205020404" pitchFamily="49" charset="0"/>
              </a:rPr>
              <a:t>-&gt;</a:t>
            </a:r>
            <a:r>
              <a:rPr lang="en-US" sz="1400" b="1" dirty="0" err="1">
                <a:solidFill>
                  <a:srgbClr val="FF0000"/>
                </a:solidFill>
                <a:latin typeface="Courier New" panose="02070309020205020404" pitchFamily="49" charset="0"/>
              </a:rPr>
              <a:t>DataSize</a:t>
            </a:r>
            <a:r>
              <a:rPr lang="en-US" sz="1400" b="1" dirty="0">
                <a:solidFill>
                  <a:srgbClr val="FF0000"/>
                </a:solidFill>
                <a:latin typeface="Courier New" panose="02070309020205020404" pitchFamily="49" charset="0"/>
              </a:rPr>
              <a:t> + </a:t>
            </a:r>
            <a:r>
              <a:rPr lang="en-US" sz="1400" b="1" dirty="0" err="1">
                <a:solidFill>
                  <a:srgbClr val="FF0000"/>
                </a:solidFill>
                <a:latin typeface="Courier New" panose="02070309020205020404" pitchFamily="49" charset="0"/>
              </a:rPr>
              <a:t>SmmVariableHeader</a:t>
            </a:r>
            <a:r>
              <a:rPr lang="en-US" sz="1400" b="1" dirty="0">
                <a:solidFill>
                  <a:srgbClr val="FF0000"/>
                </a:solidFill>
                <a:latin typeface="Courier New" panose="02070309020205020404" pitchFamily="49" charset="0"/>
              </a:rPr>
              <a:t>-&gt;</a:t>
            </a:r>
            <a:r>
              <a:rPr lang="en-US" sz="1400" b="1" dirty="0" err="1">
                <a:solidFill>
                  <a:srgbClr val="FF0000"/>
                </a:solidFill>
                <a:latin typeface="Courier New" panose="02070309020205020404" pitchFamily="49" charset="0"/>
              </a:rPr>
              <a:t>NameSize</a:t>
            </a:r>
            <a:r>
              <a:rPr lang="en-US" sz="1400" dirty="0">
                <a:solidFill>
                  <a:schemeClr val="tx1"/>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FF0000"/>
                </a:solidFill>
                <a:latin typeface="Courier New" panose="02070309020205020404" pitchFamily="49" charset="0"/>
              </a:rPr>
              <a:t>if (</a:t>
            </a:r>
            <a:r>
              <a:rPr lang="en-US" sz="1400" b="1" dirty="0" err="1">
                <a:solidFill>
                  <a:srgbClr val="FF0000"/>
                </a:solidFill>
                <a:latin typeface="Courier New" panose="02070309020205020404" pitchFamily="49" charset="0"/>
              </a:rPr>
              <a:t>InfoSize</a:t>
            </a:r>
            <a:r>
              <a:rPr lang="en-US" sz="1400" b="1" dirty="0">
                <a:solidFill>
                  <a:srgbClr val="FF0000"/>
                </a:solidFill>
                <a:latin typeface="Courier New" panose="02070309020205020404" pitchFamily="49" charset="0"/>
              </a:rPr>
              <a:t> &gt; *</a:t>
            </a:r>
            <a:r>
              <a:rPr lang="en-US" sz="1400" b="1" dirty="0" err="1">
                <a:solidFill>
                  <a:srgbClr val="FF0000"/>
                </a:solidFill>
                <a:latin typeface="Courier New" panose="02070309020205020404" pitchFamily="49" charset="0"/>
              </a:rPr>
              <a:t>CommBufferSize</a:t>
            </a:r>
            <a:r>
              <a:rPr lang="en-US" sz="1400" b="1" dirty="0">
                <a:solidFill>
                  <a:srgbClr val="FF0000"/>
                </a:solidFill>
                <a:latin typeface="Courier New" panose="02070309020205020404" pitchFamily="49" charset="0"/>
              </a:rPr>
              <a:t> - SMM_VARIABLE_COMMUNICATE_HEADER_SIZE) {</a:t>
            </a:r>
          </a:p>
          <a:p>
            <a:pPr>
              <a:spcBef>
                <a:spcPts val="0"/>
              </a:spcBef>
            </a:pPr>
            <a:r>
              <a:rPr lang="en-US" sz="1400" dirty="0">
                <a:solidFill>
                  <a:srgbClr val="000000"/>
                </a:solidFill>
                <a:latin typeface="Courier New" panose="02070309020205020404" pitchFamily="49" charset="0"/>
              </a:rPr>
              <a:t>  Status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UINT8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Name </a:t>
            </a:r>
            <a:r>
              <a:rPr lang="en-US" sz="1400" b="1" dirty="0">
                <a:solidFill>
                  <a:srgbClr val="00008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err="1">
                <a:solidFill>
                  <a:srgbClr val="000000"/>
                </a:solidFill>
                <a:latin typeface="Courier New" panose="02070309020205020404" pitchFamily="49" charset="0"/>
              </a:rPr>
              <a:t>NameSize</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endParaRPr lang="en-US" sz="1400" b="1" dirty="0">
              <a:solidFill>
                <a:srgbClr val="000080"/>
              </a:solidFill>
              <a:latin typeface="Courier New" panose="02070309020205020404" pitchFamily="49" charset="0"/>
            </a:endParaRPr>
          </a:p>
          <a:p>
            <a:pPr>
              <a:spcBef>
                <a:spcPts val="0"/>
              </a:spcBef>
            </a:pP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OUT     VOID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Data</a:t>
            </a: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FF0000"/>
                </a:solidFill>
                <a:latin typeface="Courier New" panose="02070309020205020404" pitchFamily="49" charset="0"/>
              </a:rPr>
              <a:t>  if (*</a:t>
            </a:r>
            <a:r>
              <a:rPr lang="en-US" sz="1400" b="1" dirty="0" err="1">
                <a:solidFill>
                  <a:srgbClr val="FF0000"/>
                </a:solidFill>
                <a:latin typeface="Courier New" panose="02070309020205020404" pitchFamily="49" charset="0"/>
              </a:rPr>
              <a:t>DataSize</a:t>
            </a:r>
            <a:r>
              <a:rPr lang="en-US" sz="1400" b="1" dirty="0">
                <a:solidFill>
                  <a:srgbClr val="FF0000"/>
                </a:solidFill>
                <a:latin typeface="Courier New" panose="02070309020205020404" pitchFamily="49" charset="0"/>
              </a:rPr>
              <a:t> &gt;= </a:t>
            </a:r>
            <a:r>
              <a:rPr lang="en-US" sz="1400" b="1" dirty="0" err="1">
                <a:solidFill>
                  <a:srgbClr val="FF0000"/>
                </a:solidFill>
                <a:latin typeface="Courier New" panose="02070309020205020404" pitchFamily="49" charset="0"/>
              </a:rPr>
              <a:t>VarDataSize</a:t>
            </a:r>
            <a:r>
              <a:rPr lang="en-US" sz="1400" b="1" dirty="0">
                <a:solidFill>
                  <a:srgbClr val="FF0000"/>
                </a:solidFill>
                <a:latin typeface="Courier New" panose="02070309020205020404" pitchFamily="49" charset="0"/>
              </a:rPr>
              <a:t>) {</a:t>
            </a:r>
          </a:p>
          <a:p>
            <a:pPr>
              <a:spcBef>
                <a:spcPts val="0"/>
              </a:spcBef>
            </a:pPr>
            <a:r>
              <a:rPr lang="en-US" sz="1400" dirty="0">
                <a:solidFill>
                  <a:srgbClr val="000000"/>
                </a:solidFill>
                <a:latin typeface="Courier New" panose="02070309020205020404" pitchFamily="49" charset="0"/>
              </a:rPr>
              <a:t>    </a:t>
            </a:r>
            <a:r>
              <a:rPr lang="en-US" sz="1400" dirty="0" err="1">
                <a:solidFill>
                  <a:schemeClr val="tx1"/>
                </a:solidFill>
                <a:latin typeface="Courier New" panose="02070309020205020404" pitchFamily="49" charset="0"/>
              </a:rPr>
              <a:t>CopyMem</a:t>
            </a:r>
            <a:r>
              <a:rPr lang="en-US" sz="1400" dirty="0">
                <a:solidFill>
                  <a:schemeClr val="tx1"/>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chemeClr val="tx1"/>
                </a:solidFill>
                <a:latin typeface="Courier New" panose="02070309020205020404" pitchFamily="49" charset="0"/>
              </a:rPr>
              <a:t>Data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GetVariableDataPtr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Variable</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CurrPtr</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VarDataSize</a:t>
            </a:r>
            <a:r>
              <a:rPr lang="en-US" sz="1400" b="1" dirty="0">
                <a:solidFill>
                  <a:srgbClr val="000080"/>
                </a:solidFill>
                <a:latin typeface="Courier New" panose="02070309020205020404" pitchFamily="49" charset="0"/>
              </a:rPr>
              <a:t>);</a:t>
            </a:r>
            <a:endParaRPr lang="en-US" sz="1400" dirty="0"/>
          </a:p>
        </p:txBody>
      </p:sp>
      <p:sp>
        <p:nvSpPr>
          <p:cNvPr id="4" name="Rectangular Callout 3"/>
          <p:cNvSpPr/>
          <p:nvPr/>
        </p:nvSpPr>
        <p:spPr>
          <a:xfrm>
            <a:off x="6544850" y="2414450"/>
            <a:ext cx="2141950" cy="407096"/>
          </a:xfrm>
          <a:prstGeom prst="wedgeRectCallout">
            <a:avLst>
              <a:gd name="adj1" fmla="val -95448"/>
              <a:gd name="adj2" fmla="val 65876"/>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of Check</a:t>
            </a:r>
          </a:p>
        </p:txBody>
      </p:sp>
      <p:sp>
        <p:nvSpPr>
          <p:cNvPr id="5" name="Rectangular Callout 4"/>
          <p:cNvSpPr/>
          <p:nvPr/>
        </p:nvSpPr>
        <p:spPr>
          <a:xfrm>
            <a:off x="6544850" y="4957945"/>
            <a:ext cx="2141950" cy="407096"/>
          </a:xfrm>
          <a:prstGeom prst="wedgeRectCallout">
            <a:avLst>
              <a:gd name="adj1" fmla="val -166762"/>
              <a:gd name="adj2" fmla="val 90006"/>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of Use</a:t>
            </a:r>
          </a:p>
        </p:txBody>
      </p:sp>
    </p:spTree>
    <p:extLst>
      <p:ext uri="{BB962C8B-B14F-4D97-AF65-F5344CB8AC3E}">
        <p14:creationId xmlns:p14="http://schemas.microsoft.com/office/powerpoint/2010/main" val="3797401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88326" cy="988746"/>
          </a:xfrm>
        </p:spPr>
        <p:txBody>
          <a:bodyPr>
            <a:normAutofit fontScale="90000"/>
          </a:bodyPr>
          <a:lstStyle/>
          <a:p>
            <a:r>
              <a:rPr lang="en-US" dirty="0"/>
              <a:t>Validate input addresses before using them!</a:t>
            </a:r>
          </a:p>
        </p:txBody>
      </p:sp>
      <p:sp>
        <p:nvSpPr>
          <p:cNvPr id="3" name="Content Placeholder 2"/>
          <p:cNvSpPr>
            <a:spLocks noGrp="1"/>
          </p:cNvSpPr>
          <p:nvPr>
            <p:ph idx="1"/>
          </p:nvPr>
        </p:nvSpPr>
        <p:spPr>
          <a:xfrm>
            <a:off x="457200" y="1092513"/>
            <a:ext cx="8229600" cy="2484565"/>
          </a:xfrm>
        </p:spPr>
        <p:txBody>
          <a:bodyPr>
            <a:noAutofit/>
          </a:bodyPr>
          <a:lstStyle/>
          <a:p>
            <a:pPr lvl="1"/>
            <a:r>
              <a:rPr lang="en-US" sz="2000" i="1" dirty="0">
                <a:latin typeface="Neo Sans Intel Medium" panose="020B0604020202020204" pitchFamily="34" charset="0"/>
                <a:sym typeface="Wingdings" panose="05000000000000000000" pitchFamily="2" charset="2"/>
              </a:rPr>
              <a:t>Read pointer</a:t>
            </a:r>
            <a:r>
              <a:rPr lang="en-US" sz="2000" dirty="0">
                <a:latin typeface="Neo Sans Intel Medium" panose="020B0604020202020204" pitchFamily="34" charset="0"/>
                <a:sym typeface="Wingdings" panose="05000000000000000000" pitchFamily="2" charset="2"/>
              </a:rPr>
              <a:t> </a:t>
            </a:r>
            <a:r>
              <a:rPr lang="en-US" sz="2000" dirty="0">
                <a:latin typeface="+mn-lt"/>
                <a:sym typeface="Wingdings" panose="05000000000000000000" pitchFamily="2" charset="2"/>
              </a:rPr>
              <a:t>issues are also exploitable to expose SMRAM contents</a:t>
            </a:r>
          </a:p>
          <a:p>
            <a:pPr lvl="1"/>
            <a:r>
              <a:rPr lang="en-US" sz="2000" dirty="0">
                <a:latin typeface="+mn-lt"/>
                <a:sym typeface="Wingdings" panose="05000000000000000000" pitchFamily="2" charset="2"/>
              </a:rPr>
              <a:t>SMI handlers have to validate each address/pointer (+ offsets) they receive from OS prior to reading from or writing to it including returning status/error codes</a:t>
            </a:r>
          </a:p>
          <a:p>
            <a:pPr lvl="2"/>
            <a:r>
              <a:rPr lang="en-US" sz="1800" dirty="0"/>
              <a:t>E.g. use/implement a function which validates address + size for overlap with SMRAM similar to </a:t>
            </a:r>
            <a:r>
              <a:rPr lang="en-US" sz="1800" b="1" dirty="0" err="1">
                <a:latin typeface="Courier New" panose="02070309020205020404" pitchFamily="49" charset="0"/>
                <a:cs typeface="Courier New" panose="02070309020205020404" pitchFamily="49" charset="0"/>
              </a:rPr>
              <a:t>SmmIsBufferOutsideSmmValid</a:t>
            </a:r>
            <a:r>
              <a:rPr lang="en-US" sz="1800" dirty="0"/>
              <a:t> in EDKII</a:t>
            </a:r>
          </a:p>
        </p:txBody>
      </p:sp>
      <p:pic>
        <p:nvPicPr>
          <p:cNvPr id="4" name="Picture 3"/>
          <p:cNvPicPr>
            <a:picLocks noChangeAspect="1"/>
          </p:cNvPicPr>
          <p:nvPr/>
        </p:nvPicPr>
        <p:blipFill>
          <a:blip r:embed="rId2" cstate="print"/>
          <a:stretch>
            <a:fillRect/>
          </a:stretch>
        </p:blipFill>
        <p:spPr>
          <a:xfrm>
            <a:off x="457094" y="3376246"/>
            <a:ext cx="8314344" cy="3109337"/>
          </a:xfrm>
          <a:prstGeom prst="rect">
            <a:avLst/>
          </a:prstGeom>
        </p:spPr>
      </p:pic>
    </p:spTree>
    <p:extLst>
      <p:ext uri="{BB962C8B-B14F-4D97-AF65-F5344CB8AC3E}">
        <p14:creationId xmlns:p14="http://schemas.microsoft.com/office/powerpoint/2010/main" val="10195860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2" y="3681546"/>
            <a:ext cx="8383588" cy="2352782"/>
          </a:xfrm>
        </p:spPr>
        <p:txBody>
          <a:bodyPr/>
          <a:lstStyle/>
          <a:p>
            <a:r>
              <a:rPr lang="en-US" dirty="0"/>
              <a:t>Security of SMI Handler Firmware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4.3</a:t>
            </a:r>
          </a:p>
        </p:txBody>
      </p:sp>
    </p:spTree>
    <p:extLst>
      <p:ext uri="{BB962C8B-B14F-4D97-AF65-F5344CB8AC3E}">
        <p14:creationId xmlns:p14="http://schemas.microsoft.com/office/powerpoint/2010/main" val="400173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Attacking SMI Handlers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4.4</a:t>
            </a:r>
          </a:p>
        </p:txBody>
      </p:sp>
    </p:spTree>
    <p:extLst>
      <p:ext uri="{BB962C8B-B14F-4D97-AF65-F5344CB8AC3E}">
        <p14:creationId xmlns:p14="http://schemas.microsoft.com/office/powerpoint/2010/main" val="8954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SPO-PPT-Template-darkblue-newlogo 2014">
  <a:themeElements>
    <a:clrScheme name="Custom 3">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4280"/>
      </a:hlink>
      <a:folHlink>
        <a:srgbClr val="ED1C24"/>
      </a:folHlink>
    </a:clrScheme>
    <a:fontScheme name="Intel">
      <a:majorFont>
        <a:latin typeface="Neo Sans Intel Light"/>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7708</Words>
  <Application>Microsoft Office PowerPoint</Application>
  <PresentationFormat>On-screen Show (4:3)</PresentationFormat>
  <Paragraphs>1242</Paragraphs>
  <Slides>132</Slides>
  <Notes>79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132</vt:i4>
      </vt:variant>
    </vt:vector>
  </HeadingPairs>
  <TitlesOfParts>
    <vt:vector size="144" baseType="lpstr">
      <vt:lpstr>Aharoni</vt:lpstr>
      <vt:lpstr>Lucida Grande</vt:lpstr>
      <vt:lpstr>Neo Sans Intel</vt:lpstr>
      <vt:lpstr>Neo Sans Intel Light</vt:lpstr>
      <vt:lpstr>Neo Sans Intel Medium</vt:lpstr>
      <vt:lpstr>Arial</vt:lpstr>
      <vt:lpstr>Bookman Old Style</vt:lpstr>
      <vt:lpstr>Calibri</vt:lpstr>
      <vt:lpstr>Courier New</vt:lpstr>
      <vt:lpstr>Times New Roman</vt:lpstr>
      <vt:lpstr>Wingdings</vt:lpstr>
      <vt:lpstr>ISPO-PPT-Template-darkblue-newlogo 2014</vt:lpstr>
      <vt:lpstr>Security of BIOS/UEFI System Firmware from Attacker and Defender Perspectives  Section 4. Common Attack Vectors against System Firmware</vt:lpstr>
      <vt:lpstr>License</vt:lpstr>
      <vt:lpstr>Section 4. Common Attack Vectors Against BIOS and UEFI Firmware</vt:lpstr>
      <vt:lpstr>So What is System Firmware?</vt:lpstr>
      <vt:lpstr>How Can System Firmware Be Attacked?</vt:lpstr>
      <vt:lpstr>Do BIOS Attacks Require Kernel Privileges?</vt:lpstr>
      <vt:lpstr>4.1 Attacking UEFI Secure Boot</vt:lpstr>
      <vt:lpstr>4.1 (1) Attacking Secure Boot via Corruption of Firmware Root Signing Certificate (Platform Key)</vt:lpstr>
      <vt:lpstr>HW protection of FW in ROM</vt:lpstr>
      <vt:lpstr>Platform Key certificate is stored in the NVRAM potion of SPI flash memory</vt:lpstr>
      <vt:lpstr>Modify PK in SPI if Writes are Allowed</vt:lpstr>
      <vt:lpstr>Modifying Platform Key in NVRAM</vt:lpstr>
      <vt:lpstr>PowerPoint Presentation</vt:lpstr>
      <vt:lpstr>4.1 (2) Attacking Secure Boot via Setup UEFI Variable (On/Off, Verification Policies, CSM Enabled, “Clear Keys” control)</vt:lpstr>
      <vt:lpstr>Secure Boot Can Be Turned On/Off in BIOS Setup Options </vt:lpstr>
      <vt:lpstr>Looking for Enable Policy in SPI Dump…</vt:lpstr>
      <vt:lpstr>Extracting Runtime UEFI Variables…</vt:lpstr>
      <vt:lpstr>Secure Boot On/Off is Stored in “Setup”</vt:lpstr>
      <vt:lpstr>Verification Policies are Stored in “Setup”</vt:lpstr>
      <vt:lpstr>Patching Image Verification Policies…</vt:lpstr>
      <vt:lpstr>CSM Enabled With Secure Boot</vt:lpstr>
      <vt:lpstr>Other Critical Secure Boot Config Stored in Unprotected Setup UEFI Variable</vt:lpstr>
      <vt:lpstr>4.1 (3) Attacking Secure Boot via PE/TE Header Vulnerability</vt:lpstr>
      <vt:lpstr>Does firmware allow unsigned TE executables?</vt:lpstr>
      <vt:lpstr>PE/TE Header Handling by the BIOS</vt:lpstr>
      <vt:lpstr>PE/TE Header Confusion Issue</vt:lpstr>
      <vt:lpstr>PE/TE Header Confusion Attack</vt:lpstr>
      <vt:lpstr>Exercise 4.1</vt:lpstr>
      <vt:lpstr>4.2 Attacking SPI Flash Protections</vt:lpstr>
      <vt:lpstr>BIOS Range is Not Protected in SPI</vt:lpstr>
      <vt:lpstr>Checking with common.bios_wp</vt:lpstr>
      <vt:lpstr>SMI Suppression Attack (If SMM Based BIOS WP is Not Used)</vt:lpstr>
      <vt:lpstr>Checking with common.bios_smi</vt:lpstr>
      <vt:lpstr>Unlocked SPI Flash Config. / PRx</vt:lpstr>
      <vt:lpstr>Checking with common.spi_lock</vt:lpstr>
      <vt:lpstr>Insecure Access Permissions in SPI Flash Descriptor</vt:lpstr>
      <vt:lpstr>Checking with common.spi_desc</vt:lpstr>
      <vt:lpstr>Exercise 4.2</vt:lpstr>
      <vt:lpstr>4.3 Attacking BIOS Update</vt:lpstr>
      <vt:lpstr>Exploiting Unsigned BMP Image File</vt:lpstr>
      <vt:lpstr>UEFI Exploit via .BMP Logo File</vt:lpstr>
      <vt:lpstr>RBU Packet Parsing Vulnerability</vt:lpstr>
      <vt:lpstr>EDK2 Capsule BOF Vulnerabilities</vt:lpstr>
      <vt:lpstr>4.4 Attacking SMRAM</vt:lpstr>
      <vt:lpstr>Unlocked Compatible/Legacy SMRAM</vt:lpstr>
      <vt:lpstr>Compatible SMM Space: Normal Decode</vt:lpstr>
      <vt:lpstr>Compatible SMM Space: Unlocked</vt:lpstr>
      <vt:lpstr>Detecting with common.smm</vt:lpstr>
      <vt:lpstr>SMRAM “Cache Poisoning” Attack</vt:lpstr>
      <vt:lpstr>Checking with common.smrr</vt:lpstr>
      <vt:lpstr>SMRAM Memory Remapping Attack</vt:lpstr>
      <vt:lpstr>Memory Remapping: Normal Memory Map</vt:lpstr>
      <vt:lpstr>Memory Remapping: Attacking SMRAM</vt:lpstr>
      <vt:lpstr>Checking with remap</vt:lpstr>
      <vt:lpstr>SMRAM Redirection via GFx Aperture</vt:lpstr>
      <vt:lpstr>Access in SMM: Normal Memory Map</vt:lpstr>
      <vt:lpstr>Access in SMM: GFx Aperture Redirection</vt:lpstr>
      <vt:lpstr>DMA Attacks on SMRAM</vt:lpstr>
      <vt:lpstr>DMA Access to SMRAM</vt:lpstr>
      <vt:lpstr>DMA Access to SMRAM: DMA Attacks</vt:lpstr>
      <vt:lpstr>Checking with smm_dma</vt:lpstr>
      <vt:lpstr>4.5 Attacking Hardware Configuration</vt:lpstr>
      <vt:lpstr>BIOS Top Boot-Block Swap Attack</vt:lpstr>
      <vt:lpstr>BIOS Top Boot-Block Swap Attack</vt:lpstr>
      <vt:lpstr>Checking with common.bios_ts</vt:lpstr>
      <vt:lpstr>4.6 (1) Attacking SMI Handlers: SMI Call-Outs</vt:lpstr>
      <vt:lpstr>SMI Call-Out Vulnerabilities</vt:lpstr>
      <vt:lpstr>Legacy SMI Call-Out Vulnerabilities</vt:lpstr>
      <vt:lpstr>Legacy SMI Handlers Calling Out of SMRAM</vt:lpstr>
      <vt:lpstr>SMI Handlers Calling Out of SMRAM</vt:lpstr>
      <vt:lpstr>SMI Handlers Calling Out of SMRAM</vt:lpstr>
      <vt:lpstr>UEFI SMI Call-Outs</vt:lpstr>
      <vt:lpstr>Modern EFI Firmware Also Affected</vt:lpstr>
      <vt:lpstr>Statically analyzing SMI handlers for call-outs</vt:lpstr>
      <vt:lpstr>Statically analyzing SMI handlers for call-outs</vt:lpstr>
      <vt:lpstr>Dynamically detecting SMM call-outs</vt:lpstr>
      <vt:lpstr>Hooking runtime UEFI services…</vt:lpstr>
      <vt:lpstr>BIOS developers can easily detect call-outs</vt:lpstr>
      <vt:lpstr>Using Paging to detect SMM call-outs</vt:lpstr>
      <vt:lpstr>4.6 (2) Attacking SMI Handlers: SMI Input Pointers</vt:lpstr>
      <vt:lpstr>SMI Input Pointer Vulnerabilities</vt:lpstr>
      <vt:lpstr>Pointer Arguments to SMI Handlers</vt:lpstr>
      <vt:lpstr>Pointer Vulnerabilities</vt:lpstr>
      <vt:lpstr>What can exploit overwrite in SMRAM?</vt:lpstr>
      <vt:lpstr>How does exploit know where to write?</vt:lpstr>
      <vt:lpstr>How does the attack work?</vt:lpstr>
      <vt:lpstr>How does the attack work?</vt:lpstr>
      <vt:lpstr>How does the attack work?</vt:lpstr>
      <vt:lpstr>How does the attack work?</vt:lpstr>
      <vt:lpstr>How does the attack work?</vt:lpstr>
      <vt:lpstr>How does the attack work?</vt:lpstr>
      <vt:lpstr>PowerPoint Presentation</vt:lpstr>
      <vt:lpstr>Input Pointers in EDKII: CommBuffer</vt:lpstr>
      <vt:lpstr>Attacking CommBuffer Pointer</vt:lpstr>
      <vt:lpstr>Mitigating CommBuffer Attack</vt:lpstr>
      <vt:lpstr>CommBuffer TOCTOU Issues</vt:lpstr>
      <vt:lpstr>Validate input addresses before using them!</vt:lpstr>
      <vt:lpstr>Exercise 4.3</vt:lpstr>
      <vt:lpstr>Exercise 4.4</vt:lpstr>
      <vt:lpstr>4.7 Attacking UEFI Variables</vt:lpstr>
      <vt:lpstr>Where does firmware store its settings?</vt:lpstr>
      <vt:lpstr>Lots of settings..</vt:lpstr>
      <vt:lpstr>Dangerous Contents in UEFI Variables</vt:lpstr>
      <vt:lpstr>This cannot be good…</vt:lpstr>
      <vt:lpstr>Who needs a Setup variable, anyway?</vt:lpstr>
      <vt:lpstr>Variable Attribute Checks in CHIPSEC</vt:lpstr>
      <vt:lpstr>Exercise 4.5</vt:lpstr>
      <vt:lpstr>4.8 Attacking Firmware S3 Resume</vt:lpstr>
      <vt:lpstr>VU# 976132 (CVE-2014-8274)</vt:lpstr>
      <vt:lpstr>Waking the system from S3  “sleep” state</vt:lpstr>
      <vt:lpstr>Searching for ACPI global structure…</vt:lpstr>
      <vt:lpstr>Searching for “S3 Boot Script”…</vt:lpstr>
      <vt:lpstr>“S3 Boot Script” table in memory</vt:lpstr>
      <vt:lpstr>Why “S3 Resume Boot Script”?</vt:lpstr>
      <vt:lpstr>S3 Boot Script is a Sequence of Platform Dependent Opcodes</vt:lpstr>
      <vt:lpstr>Decoding Opcodes</vt:lpstr>
      <vt:lpstr>S3 Boot Script Opcodes</vt:lpstr>
      <vt:lpstr>Processor I/O Port Opcodes</vt:lpstr>
      <vt:lpstr>“Dispatch” Opcodes</vt:lpstr>
      <vt:lpstr>Opcode Restoring BIOS Write Protection</vt:lpstr>
      <vt:lpstr>Things that can go wrong</vt:lpstr>
      <vt:lpstr>Attacking FW on resume from sleep</vt:lpstr>
      <vt:lpstr>Lucky you! BIOS protection is ON</vt:lpstr>
      <vt:lpstr>Sleep well</vt:lpstr>
      <vt:lpstr>Oh wait…</vt:lpstr>
      <vt:lpstr>Opcode restoring BIOS Write Protection has been modified</vt:lpstr>
      <vt:lpstr>Checking with common.uefi.s3bootscript</vt:lpstr>
      <vt:lpstr>Exercise 4.6</vt:lpstr>
      <vt:lpstr>4.9 Other Firmware Issues</vt:lpstr>
      <vt:lpstr>Pre-Boot Passwords Exposed in BIOS Keyboard Buffer</vt:lpstr>
      <vt:lpstr>Checking with common.bios_kbrd_buffer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2015-06-17T06:27:27Z</dcterms:created>
  <dcterms:modified xsi:type="dcterms:W3CDTF">2017-05-09T16:55:36Z</dcterms:modified>
</cp:coreProperties>
</file>